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173"/>
  </p:notesMasterIdLst>
  <p:sldIdLst>
    <p:sldId id="762" r:id="rId3"/>
    <p:sldId id="763" r:id="rId4"/>
    <p:sldId id="764" r:id="rId5"/>
    <p:sldId id="765" r:id="rId6"/>
    <p:sldId id="766" r:id="rId7"/>
    <p:sldId id="767" r:id="rId8"/>
    <p:sldId id="768" r:id="rId9"/>
    <p:sldId id="769" r:id="rId10"/>
    <p:sldId id="770" r:id="rId11"/>
    <p:sldId id="771" r:id="rId12"/>
    <p:sldId id="772" r:id="rId13"/>
    <p:sldId id="773" r:id="rId14"/>
    <p:sldId id="774" r:id="rId15"/>
    <p:sldId id="775" r:id="rId16"/>
    <p:sldId id="776" r:id="rId17"/>
    <p:sldId id="759" r:id="rId18"/>
    <p:sldId id="804" r:id="rId19"/>
    <p:sldId id="805" r:id="rId20"/>
    <p:sldId id="806" r:id="rId21"/>
    <p:sldId id="807" r:id="rId22"/>
    <p:sldId id="808" r:id="rId23"/>
    <p:sldId id="809" r:id="rId24"/>
    <p:sldId id="810" r:id="rId25"/>
    <p:sldId id="811" r:id="rId26"/>
    <p:sldId id="812" r:id="rId27"/>
    <p:sldId id="813" r:id="rId28"/>
    <p:sldId id="814" r:id="rId29"/>
    <p:sldId id="815" r:id="rId30"/>
    <p:sldId id="816" r:id="rId31"/>
    <p:sldId id="817" r:id="rId32"/>
    <p:sldId id="818" r:id="rId33"/>
    <p:sldId id="819" r:id="rId34"/>
    <p:sldId id="820" r:id="rId35"/>
    <p:sldId id="821" r:id="rId36"/>
    <p:sldId id="822" r:id="rId37"/>
    <p:sldId id="823" r:id="rId38"/>
    <p:sldId id="824" r:id="rId39"/>
    <p:sldId id="825" r:id="rId40"/>
    <p:sldId id="826" r:id="rId41"/>
    <p:sldId id="827" r:id="rId42"/>
    <p:sldId id="828" r:id="rId43"/>
    <p:sldId id="829" r:id="rId44"/>
    <p:sldId id="803" r:id="rId45"/>
    <p:sldId id="547" r:id="rId46"/>
    <p:sldId id="620" r:id="rId47"/>
    <p:sldId id="704" r:id="rId48"/>
    <p:sldId id="705" r:id="rId49"/>
    <p:sldId id="706" r:id="rId50"/>
    <p:sldId id="707" r:id="rId51"/>
    <p:sldId id="708" r:id="rId52"/>
    <p:sldId id="709" r:id="rId53"/>
    <p:sldId id="710" r:id="rId54"/>
    <p:sldId id="711" r:id="rId55"/>
    <p:sldId id="717" r:id="rId56"/>
    <p:sldId id="714" r:id="rId57"/>
    <p:sldId id="718" r:id="rId58"/>
    <p:sldId id="715" r:id="rId59"/>
    <p:sldId id="720" r:id="rId60"/>
    <p:sldId id="716" r:id="rId61"/>
    <p:sldId id="729" r:id="rId62"/>
    <p:sldId id="735" r:id="rId63"/>
    <p:sldId id="737" r:id="rId64"/>
    <p:sldId id="738" r:id="rId65"/>
    <p:sldId id="739" r:id="rId66"/>
    <p:sldId id="743" r:id="rId67"/>
    <p:sldId id="740" r:id="rId68"/>
    <p:sldId id="616" r:id="rId69"/>
    <p:sldId id="703" r:id="rId70"/>
    <p:sldId id="551" r:id="rId71"/>
    <p:sldId id="555" r:id="rId72"/>
    <p:sldId id="518" r:id="rId73"/>
    <p:sldId id="618" r:id="rId74"/>
    <p:sldId id="619" r:id="rId75"/>
    <p:sldId id="524" r:id="rId76"/>
    <p:sldId id="556" r:id="rId77"/>
    <p:sldId id="457" r:id="rId78"/>
    <p:sldId id="458" r:id="rId79"/>
    <p:sldId id="459" r:id="rId80"/>
    <p:sldId id="557" r:id="rId81"/>
    <p:sldId id="558" r:id="rId82"/>
    <p:sldId id="583" r:id="rId83"/>
    <p:sldId id="622" r:id="rId84"/>
    <p:sldId id="559" r:id="rId85"/>
    <p:sldId id="530" r:id="rId86"/>
    <p:sldId id="575" r:id="rId87"/>
    <p:sldId id="621" r:id="rId88"/>
    <p:sldId id="637" r:id="rId89"/>
    <p:sldId id="561" r:id="rId90"/>
    <p:sldId id="562" r:id="rId91"/>
    <p:sldId id="638" r:id="rId92"/>
    <p:sldId id="639" r:id="rId93"/>
    <p:sldId id="640" r:id="rId94"/>
    <p:sldId id="641" r:id="rId95"/>
    <p:sldId id="642" r:id="rId96"/>
    <p:sldId id="643" r:id="rId97"/>
    <p:sldId id="644" r:id="rId98"/>
    <p:sldId id="645" r:id="rId99"/>
    <p:sldId id="646" r:id="rId100"/>
    <p:sldId id="647" r:id="rId101"/>
    <p:sldId id="648" r:id="rId102"/>
    <p:sldId id="649" r:id="rId103"/>
    <p:sldId id="650" r:id="rId104"/>
    <p:sldId id="651" r:id="rId105"/>
    <p:sldId id="652" r:id="rId106"/>
    <p:sldId id="653" r:id="rId107"/>
    <p:sldId id="654" r:id="rId108"/>
    <p:sldId id="741" r:id="rId109"/>
    <p:sldId id="576" r:id="rId110"/>
    <p:sldId id="577" r:id="rId111"/>
    <p:sldId id="578" r:id="rId112"/>
    <p:sldId id="579" r:id="rId113"/>
    <p:sldId id="585" r:id="rId114"/>
    <p:sldId id="588" r:id="rId115"/>
    <p:sldId id="582" r:id="rId116"/>
    <p:sldId id="584" r:id="rId117"/>
    <p:sldId id="605" r:id="rId118"/>
    <p:sldId id="607" r:id="rId119"/>
    <p:sldId id="742" r:id="rId120"/>
    <p:sldId id="662" r:id="rId121"/>
    <p:sldId id="663" r:id="rId122"/>
    <p:sldId id="664" r:id="rId123"/>
    <p:sldId id="665" r:id="rId124"/>
    <p:sldId id="666" r:id="rId125"/>
    <p:sldId id="667" r:id="rId126"/>
    <p:sldId id="668" r:id="rId127"/>
    <p:sldId id="669" r:id="rId128"/>
    <p:sldId id="670" r:id="rId129"/>
    <p:sldId id="671" r:id="rId130"/>
    <p:sldId id="672" r:id="rId131"/>
    <p:sldId id="675" r:id="rId132"/>
    <p:sldId id="677" r:id="rId133"/>
    <p:sldId id="679" r:id="rId134"/>
    <p:sldId id="681" r:id="rId135"/>
    <p:sldId id="686" r:id="rId136"/>
    <p:sldId id="687" r:id="rId137"/>
    <p:sldId id="688" r:id="rId138"/>
    <p:sldId id="689" r:id="rId139"/>
    <p:sldId id="690" r:id="rId140"/>
    <p:sldId id="691" r:id="rId141"/>
    <p:sldId id="692" r:id="rId142"/>
    <p:sldId id="693" r:id="rId143"/>
    <p:sldId id="694" r:id="rId144"/>
    <p:sldId id="695" r:id="rId145"/>
    <p:sldId id="696" r:id="rId146"/>
    <p:sldId id="698" r:id="rId147"/>
    <p:sldId id="697" r:id="rId148"/>
    <p:sldId id="699" r:id="rId149"/>
    <p:sldId id="700" r:id="rId150"/>
    <p:sldId id="701" r:id="rId151"/>
    <p:sldId id="761" r:id="rId152"/>
    <p:sldId id="830" r:id="rId153"/>
    <p:sldId id="831" r:id="rId154"/>
    <p:sldId id="832" r:id="rId155"/>
    <p:sldId id="833" r:id="rId156"/>
    <p:sldId id="834" r:id="rId157"/>
    <p:sldId id="835" r:id="rId158"/>
    <p:sldId id="836" r:id="rId159"/>
    <p:sldId id="837" r:id="rId160"/>
    <p:sldId id="838" r:id="rId161"/>
    <p:sldId id="839" r:id="rId162"/>
    <p:sldId id="840" r:id="rId163"/>
    <p:sldId id="841" r:id="rId164"/>
    <p:sldId id="842" r:id="rId165"/>
    <p:sldId id="843" r:id="rId166"/>
    <p:sldId id="844" r:id="rId167"/>
    <p:sldId id="845" r:id="rId168"/>
    <p:sldId id="846" r:id="rId169"/>
    <p:sldId id="847" r:id="rId170"/>
    <p:sldId id="848" r:id="rId171"/>
    <p:sldId id="849" r:id="rId1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31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665AA"/>
    <a:srgbClr val="4674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95"/>
    <p:restoredTop sz="89806" autoAdjust="0"/>
  </p:normalViewPr>
  <p:slideViewPr>
    <p:cSldViewPr snapToGrid="0" snapToObjects="1">
      <p:cViewPr>
        <p:scale>
          <a:sx n="160" d="100"/>
          <a:sy n="160" d="100"/>
        </p:scale>
        <p:origin x="-624" y="-768"/>
      </p:cViewPr>
      <p:guideLst>
        <p:guide orient="horz" pos="4319"/>
        <p:guide pos="575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73" Type="http://schemas.openxmlformats.org/officeDocument/2006/relationships/notesMaster" Target="notesMasters/notesMaster1.xml"/><Relationship Id="rId174" Type="http://schemas.openxmlformats.org/officeDocument/2006/relationships/printerSettings" Target="printerSettings/printerSettings1.bin"/><Relationship Id="rId175" Type="http://schemas.openxmlformats.org/officeDocument/2006/relationships/presProps" Target="presProps.xml"/><Relationship Id="rId176" Type="http://schemas.openxmlformats.org/officeDocument/2006/relationships/viewProps" Target="viewProps.xml"/><Relationship Id="rId177" Type="http://schemas.openxmlformats.org/officeDocument/2006/relationships/theme" Target="theme/theme1.xml"/><Relationship Id="rId178"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A161B6-C9CA-E34E-A094-C57A0D4DEAB2}" type="doc">
      <dgm:prSet loTypeId="urn:microsoft.com/office/officeart/2005/8/layout/venn1" loCatId="" qsTypeId="urn:microsoft.com/office/officeart/2005/8/quickstyle/simple4" qsCatId="simple" csTypeId="urn:microsoft.com/office/officeart/2005/8/colors/accent1_2" csCatId="accent1" phldr="1"/>
      <dgm:spPr/>
    </dgm:pt>
    <dgm:pt modelId="{DCB8E01B-3228-3B48-A6DC-C61E95E0F625}">
      <dgm:prSet phldrT="[Text]"/>
      <dgm:spPr>
        <a:solidFill>
          <a:schemeClr val="accent6">
            <a:lumMod val="20000"/>
            <a:lumOff val="80000"/>
            <a:alpha val="50000"/>
          </a:schemeClr>
        </a:solidFill>
      </dgm:spPr>
      <dgm:t>
        <a:bodyPr/>
        <a:lstStyle/>
        <a:p>
          <a:r>
            <a:rPr lang="en-US" dirty="0" smtClean="0">
              <a:solidFill>
                <a:srgbClr val="09436A"/>
              </a:solidFill>
              <a:latin typeface="Century Gothic"/>
              <a:cs typeface="Century Gothic"/>
            </a:rPr>
            <a:t>Policy makers</a:t>
          </a:r>
          <a:endParaRPr lang="en-US" dirty="0">
            <a:solidFill>
              <a:srgbClr val="09436A"/>
            </a:solidFill>
            <a:latin typeface="Century Gothic"/>
            <a:cs typeface="Century Gothic"/>
          </a:endParaRPr>
        </a:p>
      </dgm:t>
    </dgm:pt>
    <dgm:pt modelId="{E38F2825-174A-2E44-9BDB-40C96ADA5FEA}" type="parTrans" cxnId="{1050C343-372D-5B4E-9E64-B52049E973F3}">
      <dgm:prSet/>
      <dgm:spPr/>
      <dgm:t>
        <a:bodyPr/>
        <a:lstStyle/>
        <a:p>
          <a:endParaRPr lang="en-US"/>
        </a:p>
      </dgm:t>
    </dgm:pt>
    <dgm:pt modelId="{EABEDA0D-71B3-764B-B858-DCDD670BFD00}" type="sibTrans" cxnId="{1050C343-372D-5B4E-9E64-B52049E973F3}">
      <dgm:prSet/>
      <dgm:spPr/>
      <dgm:t>
        <a:bodyPr/>
        <a:lstStyle/>
        <a:p>
          <a:endParaRPr lang="en-US"/>
        </a:p>
      </dgm:t>
    </dgm:pt>
    <dgm:pt modelId="{5028FA13-F0E8-1140-A398-98F237BB3F6A}">
      <dgm:prSet phldrT="[Text]"/>
      <dgm:spPr>
        <a:solidFill>
          <a:schemeClr val="accent6">
            <a:lumMod val="40000"/>
            <a:lumOff val="60000"/>
            <a:alpha val="50000"/>
          </a:schemeClr>
        </a:solidFill>
      </dgm:spPr>
      <dgm:t>
        <a:bodyPr/>
        <a:lstStyle/>
        <a:p>
          <a:r>
            <a:rPr lang="en-US" dirty="0" smtClean="0">
              <a:solidFill>
                <a:srgbClr val="09436A"/>
              </a:solidFill>
              <a:latin typeface="Century Gothic"/>
              <a:cs typeface="Century Gothic"/>
            </a:rPr>
            <a:t>Designers and researchers</a:t>
          </a:r>
          <a:endParaRPr lang="en-US" dirty="0">
            <a:solidFill>
              <a:srgbClr val="09436A"/>
            </a:solidFill>
            <a:latin typeface="Century Gothic"/>
            <a:cs typeface="Century Gothic"/>
          </a:endParaRPr>
        </a:p>
      </dgm:t>
    </dgm:pt>
    <dgm:pt modelId="{473B2315-6E91-BE45-8979-01410ECEAF7D}" type="parTrans" cxnId="{349B4D0C-F7E6-8447-9191-F56FA1AB9A82}">
      <dgm:prSet/>
      <dgm:spPr/>
      <dgm:t>
        <a:bodyPr/>
        <a:lstStyle/>
        <a:p>
          <a:endParaRPr lang="en-US"/>
        </a:p>
      </dgm:t>
    </dgm:pt>
    <dgm:pt modelId="{CE5C0C8D-398A-B040-AF78-961F83D3A855}" type="sibTrans" cxnId="{349B4D0C-F7E6-8447-9191-F56FA1AB9A82}">
      <dgm:prSet/>
      <dgm:spPr/>
      <dgm:t>
        <a:bodyPr/>
        <a:lstStyle/>
        <a:p>
          <a:endParaRPr lang="en-US"/>
        </a:p>
      </dgm:t>
    </dgm:pt>
    <dgm:pt modelId="{5FBD0DA5-E439-864A-89F0-500631E155AF}" type="pres">
      <dgm:prSet presAssocID="{5CA161B6-C9CA-E34E-A094-C57A0D4DEAB2}" presName="compositeShape" presStyleCnt="0">
        <dgm:presLayoutVars>
          <dgm:chMax val="7"/>
          <dgm:dir/>
          <dgm:resizeHandles val="exact"/>
        </dgm:presLayoutVars>
      </dgm:prSet>
      <dgm:spPr/>
    </dgm:pt>
    <dgm:pt modelId="{27578F43-9F86-4949-A889-43C020AB25EF}" type="pres">
      <dgm:prSet presAssocID="{DCB8E01B-3228-3B48-A6DC-C61E95E0F625}" presName="circ1" presStyleLbl="vennNode1" presStyleIdx="0" presStyleCnt="2"/>
      <dgm:spPr/>
      <dgm:t>
        <a:bodyPr/>
        <a:lstStyle/>
        <a:p>
          <a:endParaRPr lang="en-US"/>
        </a:p>
      </dgm:t>
    </dgm:pt>
    <dgm:pt modelId="{A5487CEC-7EEE-3345-91AE-08DA93EDC0DA}" type="pres">
      <dgm:prSet presAssocID="{DCB8E01B-3228-3B48-A6DC-C61E95E0F625}" presName="circ1Tx" presStyleLbl="revTx" presStyleIdx="0" presStyleCnt="0">
        <dgm:presLayoutVars>
          <dgm:chMax val="0"/>
          <dgm:chPref val="0"/>
          <dgm:bulletEnabled val="1"/>
        </dgm:presLayoutVars>
      </dgm:prSet>
      <dgm:spPr/>
      <dgm:t>
        <a:bodyPr/>
        <a:lstStyle/>
        <a:p>
          <a:endParaRPr lang="en-US"/>
        </a:p>
      </dgm:t>
    </dgm:pt>
    <dgm:pt modelId="{28D02968-59F4-C741-9CF0-8981CBEA5335}" type="pres">
      <dgm:prSet presAssocID="{5028FA13-F0E8-1140-A398-98F237BB3F6A}" presName="circ2" presStyleLbl="vennNode1" presStyleIdx="1" presStyleCnt="2"/>
      <dgm:spPr/>
      <dgm:t>
        <a:bodyPr/>
        <a:lstStyle/>
        <a:p>
          <a:endParaRPr lang="en-US"/>
        </a:p>
      </dgm:t>
    </dgm:pt>
    <dgm:pt modelId="{4EBF780C-0360-FE4E-826C-9D6FA5AC644D}" type="pres">
      <dgm:prSet presAssocID="{5028FA13-F0E8-1140-A398-98F237BB3F6A}" presName="circ2Tx" presStyleLbl="revTx" presStyleIdx="0" presStyleCnt="0">
        <dgm:presLayoutVars>
          <dgm:chMax val="0"/>
          <dgm:chPref val="0"/>
          <dgm:bulletEnabled val="1"/>
        </dgm:presLayoutVars>
      </dgm:prSet>
      <dgm:spPr/>
      <dgm:t>
        <a:bodyPr/>
        <a:lstStyle/>
        <a:p>
          <a:endParaRPr lang="en-US"/>
        </a:p>
      </dgm:t>
    </dgm:pt>
  </dgm:ptLst>
  <dgm:cxnLst>
    <dgm:cxn modelId="{E8794AA1-05EA-E241-80F7-2B31A0661B80}" type="presOf" srcId="{5028FA13-F0E8-1140-A398-98F237BB3F6A}" destId="{28D02968-59F4-C741-9CF0-8981CBEA5335}" srcOrd="0" destOrd="0" presId="urn:microsoft.com/office/officeart/2005/8/layout/venn1"/>
    <dgm:cxn modelId="{1050C343-372D-5B4E-9E64-B52049E973F3}" srcId="{5CA161B6-C9CA-E34E-A094-C57A0D4DEAB2}" destId="{DCB8E01B-3228-3B48-A6DC-C61E95E0F625}" srcOrd="0" destOrd="0" parTransId="{E38F2825-174A-2E44-9BDB-40C96ADA5FEA}" sibTransId="{EABEDA0D-71B3-764B-B858-DCDD670BFD00}"/>
    <dgm:cxn modelId="{CA727C8B-E7FA-3541-93D4-F793E9111200}" type="presOf" srcId="{5028FA13-F0E8-1140-A398-98F237BB3F6A}" destId="{4EBF780C-0360-FE4E-826C-9D6FA5AC644D}" srcOrd="1" destOrd="0" presId="urn:microsoft.com/office/officeart/2005/8/layout/venn1"/>
    <dgm:cxn modelId="{349B4D0C-F7E6-8447-9191-F56FA1AB9A82}" srcId="{5CA161B6-C9CA-E34E-A094-C57A0D4DEAB2}" destId="{5028FA13-F0E8-1140-A398-98F237BB3F6A}" srcOrd="1" destOrd="0" parTransId="{473B2315-6E91-BE45-8979-01410ECEAF7D}" sibTransId="{CE5C0C8D-398A-B040-AF78-961F83D3A855}"/>
    <dgm:cxn modelId="{5F705C80-16D8-7741-BD37-20957BD1F2BE}" type="presOf" srcId="{5CA161B6-C9CA-E34E-A094-C57A0D4DEAB2}" destId="{5FBD0DA5-E439-864A-89F0-500631E155AF}" srcOrd="0" destOrd="0" presId="urn:microsoft.com/office/officeart/2005/8/layout/venn1"/>
    <dgm:cxn modelId="{1A8703AB-D17E-8F4B-9350-13160FC147EF}" type="presOf" srcId="{DCB8E01B-3228-3B48-A6DC-C61E95E0F625}" destId="{A5487CEC-7EEE-3345-91AE-08DA93EDC0DA}" srcOrd="1" destOrd="0" presId="urn:microsoft.com/office/officeart/2005/8/layout/venn1"/>
    <dgm:cxn modelId="{74DDCA44-538C-B447-A15B-D9FEE8176C15}" type="presOf" srcId="{DCB8E01B-3228-3B48-A6DC-C61E95E0F625}" destId="{27578F43-9F86-4949-A889-43C020AB25EF}" srcOrd="0" destOrd="0" presId="urn:microsoft.com/office/officeart/2005/8/layout/venn1"/>
    <dgm:cxn modelId="{15E9A557-D928-B140-9005-E592C853CE14}" type="presParOf" srcId="{5FBD0DA5-E439-864A-89F0-500631E155AF}" destId="{27578F43-9F86-4949-A889-43C020AB25EF}" srcOrd="0" destOrd="0" presId="urn:microsoft.com/office/officeart/2005/8/layout/venn1"/>
    <dgm:cxn modelId="{AECC2FD2-EA6E-254A-97A4-0499185FC762}" type="presParOf" srcId="{5FBD0DA5-E439-864A-89F0-500631E155AF}" destId="{A5487CEC-7EEE-3345-91AE-08DA93EDC0DA}" srcOrd="1" destOrd="0" presId="urn:microsoft.com/office/officeart/2005/8/layout/venn1"/>
    <dgm:cxn modelId="{F84F62C3-4FF6-D64B-84D5-06596C255FA4}" type="presParOf" srcId="{5FBD0DA5-E439-864A-89F0-500631E155AF}" destId="{28D02968-59F4-C741-9CF0-8981CBEA5335}" srcOrd="2" destOrd="0" presId="urn:microsoft.com/office/officeart/2005/8/layout/venn1"/>
    <dgm:cxn modelId="{F3CBD953-CE9C-A248-AE79-F77D19C12E14}" type="presParOf" srcId="{5FBD0DA5-E439-864A-89F0-500631E155AF}" destId="{4EBF780C-0360-FE4E-826C-9D6FA5AC644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78F43-9F86-4949-A889-43C020AB25EF}">
      <dsp:nvSpPr>
        <dsp:cNvPr id="0" name=""/>
        <dsp:cNvSpPr/>
      </dsp:nvSpPr>
      <dsp:spPr>
        <a:xfrm>
          <a:off x="171426" y="280031"/>
          <a:ext cx="4228524" cy="4228524"/>
        </a:xfrm>
        <a:prstGeom prst="ellipse">
          <a:avLst/>
        </a:prstGeom>
        <a:solidFill>
          <a:schemeClr val="accent6">
            <a:lumMod val="20000"/>
            <a:lumOff val="80000"/>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n-US" sz="3400" kern="1200" dirty="0" smtClean="0">
              <a:solidFill>
                <a:srgbClr val="09436A"/>
              </a:solidFill>
              <a:latin typeface="Century Gothic"/>
              <a:cs typeface="Century Gothic"/>
            </a:rPr>
            <a:t>Policy makers</a:t>
          </a:r>
          <a:endParaRPr lang="en-US" sz="3400" kern="1200" dirty="0">
            <a:solidFill>
              <a:srgbClr val="09436A"/>
            </a:solidFill>
            <a:latin typeface="Century Gothic"/>
            <a:cs typeface="Century Gothic"/>
          </a:endParaRPr>
        </a:p>
      </dsp:txBody>
      <dsp:txXfrm>
        <a:off x="761896" y="778665"/>
        <a:ext cx="2438068" cy="3231256"/>
      </dsp:txXfrm>
    </dsp:sp>
    <dsp:sp modelId="{28D02968-59F4-C741-9CF0-8981CBEA5335}">
      <dsp:nvSpPr>
        <dsp:cNvPr id="0" name=""/>
        <dsp:cNvSpPr/>
      </dsp:nvSpPr>
      <dsp:spPr>
        <a:xfrm>
          <a:off x="3219011" y="280031"/>
          <a:ext cx="4228524" cy="4228524"/>
        </a:xfrm>
        <a:prstGeom prst="ellipse">
          <a:avLst/>
        </a:prstGeom>
        <a:solidFill>
          <a:schemeClr val="accent6">
            <a:lumMod val="40000"/>
            <a:lumOff val="60000"/>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n-US" sz="3400" kern="1200" dirty="0" smtClean="0">
              <a:solidFill>
                <a:srgbClr val="09436A"/>
              </a:solidFill>
              <a:latin typeface="Century Gothic"/>
              <a:cs typeface="Century Gothic"/>
            </a:rPr>
            <a:t>Designers and researchers</a:t>
          </a:r>
          <a:endParaRPr lang="en-US" sz="3400" kern="1200" dirty="0">
            <a:solidFill>
              <a:srgbClr val="09436A"/>
            </a:solidFill>
            <a:latin typeface="Century Gothic"/>
            <a:cs typeface="Century Gothic"/>
          </a:endParaRPr>
        </a:p>
      </dsp:txBody>
      <dsp:txXfrm>
        <a:off x="4418998" y="778665"/>
        <a:ext cx="2438068" cy="32312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5A8B74-04BD-0145-8221-C516F86EE702}" type="datetimeFigureOut">
              <a:rPr lang="en-US" smtClean="0"/>
              <a:t>04/10/17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B7466-ECC9-E148-B2B9-F182E1A9BE0D}" type="slidenum">
              <a:rPr lang="en-US" smtClean="0"/>
              <a:t>‹#›</a:t>
            </a:fld>
            <a:endParaRPr lang="en-US"/>
          </a:p>
        </p:txBody>
      </p:sp>
    </p:spTree>
    <p:extLst>
      <p:ext uri="{BB962C8B-B14F-4D97-AF65-F5344CB8AC3E}">
        <p14:creationId xmlns:p14="http://schemas.microsoft.com/office/powerpoint/2010/main" val="3707978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a:ea typeface="ＭＳ Ｐゴシック" charset="-128"/>
            </a:endParaRPr>
          </a:p>
        </p:txBody>
      </p:sp>
    </p:spTree>
    <p:extLst>
      <p:ext uri="{BB962C8B-B14F-4D97-AF65-F5344CB8AC3E}">
        <p14:creationId xmlns:p14="http://schemas.microsoft.com/office/powerpoint/2010/main" val="123348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a:ea typeface="ＭＳ Ｐゴシック" charset="-128"/>
            </a:endParaRPr>
          </a:p>
        </p:txBody>
      </p:sp>
    </p:spTree>
    <p:extLst>
      <p:ext uri="{BB962C8B-B14F-4D97-AF65-F5344CB8AC3E}">
        <p14:creationId xmlns:p14="http://schemas.microsoft.com/office/powerpoint/2010/main" val="240239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a:ea typeface="ＭＳ Ｐゴシック" charset="-128"/>
            </a:endParaRPr>
          </a:p>
        </p:txBody>
      </p:sp>
    </p:spTree>
    <p:extLst>
      <p:ext uri="{BB962C8B-B14F-4D97-AF65-F5344CB8AC3E}">
        <p14:creationId xmlns:p14="http://schemas.microsoft.com/office/powerpoint/2010/main" val="734858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x-none" dirty="0" smtClean="0">
                <a:ea typeface="ＭＳ Ｐゴシック" charset="-128"/>
              </a:rPr>
              <a:t>You</a:t>
            </a:r>
            <a:r>
              <a:rPr lang="en-US" altLang="x-none" baseline="0" dirty="0" smtClean="0">
                <a:ea typeface="ＭＳ Ｐゴシック" charset="-128"/>
              </a:rPr>
              <a:t> know Freud said, “As the twig is bent, so grows the tree”, so, 35 years later</a:t>
            </a:r>
            <a:r>
              <a:rPr lang="mr-IN" altLang="x-none" baseline="0" dirty="0" smtClean="0">
                <a:ea typeface="ＭＳ Ｐゴシック" charset="-128"/>
              </a:rPr>
              <a:t>…</a:t>
            </a:r>
            <a:endParaRPr lang="x-none" altLang="x-none" dirty="0">
              <a:ea typeface="ＭＳ Ｐゴシック" charset="-128"/>
            </a:endParaRPr>
          </a:p>
        </p:txBody>
      </p:sp>
    </p:spTree>
    <p:extLst>
      <p:ext uri="{BB962C8B-B14F-4D97-AF65-F5344CB8AC3E}">
        <p14:creationId xmlns:p14="http://schemas.microsoft.com/office/powerpoint/2010/main" val="37225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a:ea typeface="ＭＳ Ｐゴシック" charset="-128"/>
            </a:endParaRPr>
          </a:p>
        </p:txBody>
      </p:sp>
    </p:spTree>
    <p:extLst>
      <p:ext uri="{BB962C8B-B14F-4D97-AF65-F5344CB8AC3E}">
        <p14:creationId xmlns:p14="http://schemas.microsoft.com/office/powerpoint/2010/main" val="116558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sz="1200" i="1" kern="1200" dirty="0" smtClean="0">
                <a:solidFill>
                  <a:schemeClr val="tx1"/>
                </a:solidFill>
                <a:effectLst/>
                <a:latin typeface="+mn-lt"/>
                <a:ea typeface="+mn-ea"/>
                <a:cs typeface="+mn-cs"/>
              </a:rPr>
              <a:t>Sidebar discussion: given an example of how a proof explains why. Tell the extended story of constructing a proof over a year or two, which means you </a:t>
            </a:r>
            <a:r>
              <a:rPr lang="en-US" sz="1200" kern="1200" dirty="0" smtClean="0">
                <a:solidFill>
                  <a:schemeClr val="tx1"/>
                </a:solidFill>
                <a:effectLst/>
                <a:latin typeface="+mn-lt"/>
                <a:ea typeface="+mn-ea"/>
                <a:cs typeface="+mn-cs"/>
              </a:rPr>
              <a:t>really</a:t>
            </a:r>
            <a:r>
              <a:rPr lang="en-US" sz="1200" i="1" kern="1200" dirty="0" smtClean="0">
                <a:solidFill>
                  <a:schemeClr val="tx1"/>
                </a:solidFill>
                <a:effectLst/>
                <a:latin typeface="+mn-lt"/>
                <a:ea typeface="+mn-ea"/>
                <a:cs typeface="+mn-cs"/>
              </a:rPr>
              <a:t> understand.</a:t>
            </a:r>
            <a:r>
              <a:rPr lang="en-US" dirty="0" smtClean="0">
                <a:effectLst/>
              </a:rPr>
              <a:t> </a:t>
            </a:r>
            <a:endParaRPr lang="x-none" altLang="x-none" dirty="0">
              <a:ea typeface="ＭＳ Ｐゴシック" charset="-128"/>
            </a:endParaRPr>
          </a:p>
        </p:txBody>
      </p:sp>
    </p:spTree>
    <p:extLst>
      <p:ext uri="{BB962C8B-B14F-4D97-AF65-F5344CB8AC3E}">
        <p14:creationId xmlns:p14="http://schemas.microsoft.com/office/powerpoint/2010/main" val="58099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311984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68125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97771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5934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944448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084707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963084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92145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286027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905123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423228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205650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86530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842922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make a list as you say them.</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66</a:t>
            </a:fld>
            <a:endParaRPr lang="en-US"/>
          </a:p>
        </p:txBody>
      </p:sp>
    </p:spTree>
    <p:extLst>
      <p:ext uri="{BB962C8B-B14F-4D97-AF65-F5344CB8AC3E}">
        <p14:creationId xmlns:p14="http://schemas.microsoft.com/office/powerpoint/2010/main" val="69145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you know that I’ve spent nearly a decade working on the first problem, and I have what</a:t>
            </a:r>
            <a:r>
              <a:rPr lang="en-US" baseline="0" dirty="0" smtClean="0"/>
              <a:t> I believe is a pretty compelling theoretical and practical answer</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67</a:t>
            </a:fld>
            <a:endParaRPr lang="en-US"/>
          </a:p>
        </p:txBody>
      </p:sp>
    </p:spTree>
    <p:extLst>
      <p:ext uri="{BB962C8B-B14F-4D97-AF65-F5344CB8AC3E}">
        <p14:creationId xmlns:p14="http://schemas.microsoft.com/office/powerpoint/2010/main" val="883838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you know that I’ve spent nearly a decade working on the first problem, and I have what</a:t>
            </a:r>
            <a:r>
              <a:rPr lang="en-US" baseline="0" dirty="0" smtClean="0"/>
              <a:t> I believe is a pretty compelling theoretical and practical answer</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68</a:t>
            </a:fld>
            <a:endParaRPr lang="en-US"/>
          </a:p>
        </p:txBody>
      </p:sp>
    </p:spTree>
    <p:extLst>
      <p:ext uri="{BB962C8B-B14F-4D97-AF65-F5344CB8AC3E}">
        <p14:creationId xmlns:p14="http://schemas.microsoft.com/office/powerpoint/2010/main" val="18301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make a list as you say them.</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69</a:t>
            </a:fld>
            <a:endParaRPr lang="en-US"/>
          </a:p>
        </p:txBody>
      </p:sp>
    </p:spTree>
    <p:extLst>
      <p:ext uri="{BB962C8B-B14F-4D97-AF65-F5344CB8AC3E}">
        <p14:creationId xmlns:p14="http://schemas.microsoft.com/office/powerpoint/2010/main" val="2136219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did what I’m about to show you, we had 5 flip charts and my</a:t>
            </a:r>
            <a:r>
              <a:rPr lang="en-US" baseline="0" dirty="0" smtClean="0"/>
              <a:t> partners </a:t>
            </a:r>
            <a:r>
              <a:rPr lang="en-US" dirty="0" smtClean="0"/>
              <a:t>in front of the room wrote down what people said. The labels on the top weren’t there, I</a:t>
            </a:r>
            <a:r>
              <a:rPr lang="en-US" baseline="0" dirty="0" smtClean="0"/>
              <a:t> wrote those on when we were done.</a:t>
            </a:r>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71</a:t>
            </a:fld>
            <a:endParaRPr lang="en-US"/>
          </a:p>
        </p:txBody>
      </p:sp>
    </p:spTree>
    <p:extLst>
      <p:ext uri="{BB962C8B-B14F-4D97-AF65-F5344CB8AC3E}">
        <p14:creationId xmlns:p14="http://schemas.microsoft.com/office/powerpoint/2010/main" val="2971350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did what I’m about to show you, we had 5 flip charts and my</a:t>
            </a:r>
            <a:r>
              <a:rPr lang="en-US" baseline="0" dirty="0" smtClean="0"/>
              <a:t> partners </a:t>
            </a:r>
            <a:r>
              <a:rPr lang="en-US" dirty="0" smtClean="0"/>
              <a:t>in front of the room wrote down what people said. The labels on the top weren’t there, I</a:t>
            </a:r>
            <a:r>
              <a:rPr lang="en-US" baseline="0" dirty="0" smtClean="0"/>
              <a:t> wrote those on when we were done.</a:t>
            </a:r>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72</a:t>
            </a:fld>
            <a:endParaRPr lang="en-US"/>
          </a:p>
        </p:txBody>
      </p:sp>
    </p:spTree>
    <p:extLst>
      <p:ext uri="{BB962C8B-B14F-4D97-AF65-F5344CB8AC3E}">
        <p14:creationId xmlns:p14="http://schemas.microsoft.com/office/powerpoint/2010/main" val="74032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did what I’m about to show you, we had 5 flip charts and my</a:t>
            </a:r>
            <a:r>
              <a:rPr lang="en-US" baseline="0" dirty="0" smtClean="0"/>
              <a:t> partners </a:t>
            </a:r>
            <a:r>
              <a:rPr lang="en-US" dirty="0" smtClean="0"/>
              <a:t>in front of the room wrote down what people said. The labels on the top weren’t there, I</a:t>
            </a:r>
            <a:r>
              <a:rPr lang="en-US" baseline="0" dirty="0" smtClean="0"/>
              <a:t> wrote those on when we were done.</a:t>
            </a:r>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73</a:t>
            </a:fld>
            <a:endParaRPr lang="en-US"/>
          </a:p>
        </p:txBody>
      </p:sp>
    </p:spTree>
    <p:extLst>
      <p:ext uri="{BB962C8B-B14F-4D97-AF65-F5344CB8AC3E}">
        <p14:creationId xmlns:p14="http://schemas.microsoft.com/office/powerpoint/2010/main" val="817434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better, you can frame the observations from the point of view of the student.</a:t>
            </a:r>
          </a:p>
          <a:p>
            <a:r>
              <a:rPr lang="en-US" sz="1200" kern="1200" dirty="0" smtClean="0">
                <a:solidFill>
                  <a:schemeClr val="tx1"/>
                </a:solidFill>
                <a:effectLst/>
                <a:latin typeface="+mn-lt"/>
                <a:ea typeface="+mn-ea"/>
                <a:cs typeface="+mn-cs"/>
              </a:rPr>
              <a:t> Imagine their experiences, with summaries organized in those five columns.</a:t>
            </a:r>
            <a:r>
              <a:rPr lang="en-GB" dirty="0" smtClean="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81</a:t>
            </a:fld>
            <a:endParaRPr lang="en-US"/>
          </a:p>
        </p:txBody>
      </p:sp>
    </p:spTree>
    <p:extLst>
      <p:ext uri="{BB962C8B-B14F-4D97-AF65-F5344CB8AC3E}">
        <p14:creationId xmlns:p14="http://schemas.microsoft.com/office/powerpoint/2010/main" val="758163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you know that I’ve spent nearly a decade working on the first problem, and I have what</a:t>
            </a:r>
            <a:r>
              <a:rPr lang="en-US" baseline="0" dirty="0" smtClean="0"/>
              <a:t> I believe is a pretty compelling theoretical and practical answer</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86</a:t>
            </a:fld>
            <a:endParaRPr lang="en-US"/>
          </a:p>
        </p:txBody>
      </p:sp>
    </p:spTree>
    <p:extLst>
      <p:ext uri="{BB962C8B-B14F-4D97-AF65-F5344CB8AC3E}">
        <p14:creationId xmlns:p14="http://schemas.microsoft.com/office/powerpoint/2010/main" val="97969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time for me to tell you about some tools, and then about strategies for change.</a:t>
            </a:r>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87</a:t>
            </a:fld>
            <a:endParaRPr lang="en-US"/>
          </a:p>
        </p:txBody>
      </p:sp>
    </p:spTree>
    <p:extLst>
      <p:ext uri="{BB962C8B-B14F-4D97-AF65-F5344CB8AC3E}">
        <p14:creationId xmlns:p14="http://schemas.microsoft.com/office/powerpoint/2010/main" val="97363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From my 1988 visit. </a:t>
            </a:r>
            <a:r>
              <a:rPr lang="en-AU" baseline="0" dirty="0" smtClean="0"/>
              <a:t> Inspired some of our work through 1990s – number, algebra, …  and eventually led to</a:t>
            </a:r>
            <a:endParaRPr lang="en-AU" dirty="0"/>
          </a:p>
        </p:txBody>
      </p:sp>
      <p:sp>
        <p:nvSpPr>
          <p:cNvPr id="4" name="Slide Number Placeholder 3"/>
          <p:cNvSpPr>
            <a:spLocks noGrp="1"/>
          </p:cNvSpPr>
          <p:nvPr>
            <p:ph type="sldNum" sz="quarter" idx="10"/>
          </p:nvPr>
        </p:nvSpPr>
        <p:spPr/>
        <p:txBody>
          <a:bodyPr/>
          <a:lstStyle/>
          <a:p>
            <a:fld id="{B92A6635-DC4B-4D80-A8DB-8C9175A8C4FB}" type="slidenum">
              <a:rPr lang="en-AU" smtClean="0"/>
              <a:t>27</a:t>
            </a:fld>
            <a:endParaRPr lang="en-AU"/>
          </a:p>
        </p:txBody>
      </p:sp>
    </p:spTree>
    <p:extLst>
      <p:ext uri="{BB962C8B-B14F-4D97-AF65-F5344CB8AC3E}">
        <p14:creationId xmlns:p14="http://schemas.microsoft.com/office/powerpoint/2010/main" val="1230446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9DADA3-C397-F743-8CEC-1D88073C9AAB}" type="slidenum">
              <a:rPr lang="en-US" sz="1200"/>
              <a:pPr/>
              <a:t>91</a:t>
            </a:fld>
            <a:endParaRPr lang="en-US" sz="1200"/>
          </a:p>
        </p:txBody>
      </p:sp>
      <p:sp>
        <p:nvSpPr>
          <p:cNvPr id="233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97045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962A3B-2974-3A41-B0D4-083991C2FE74}" type="slidenum">
              <a:rPr lang="en-US" sz="1200"/>
              <a:pPr/>
              <a:t>92</a:t>
            </a:fld>
            <a:endParaRPr lang="en-US" sz="1200"/>
          </a:p>
        </p:txBody>
      </p:sp>
      <p:sp>
        <p:nvSpPr>
          <p:cNvPr id="1177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731919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3A8D7E-019D-D248-A5B8-395F3F9F2CAF}" type="slidenum">
              <a:rPr lang="en-US" sz="1200"/>
              <a:pPr/>
              <a:t>93</a:t>
            </a:fld>
            <a:endParaRPr lang="en-US" sz="1200"/>
          </a:p>
        </p:txBody>
      </p:sp>
      <p:sp>
        <p:nvSpPr>
          <p:cNvPr id="1198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73684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EC7288-2C4F-664A-8E80-0C43CF3CAA15}" type="slidenum">
              <a:rPr lang="en-US" sz="1200"/>
              <a:pPr/>
              <a:t>94</a:t>
            </a:fld>
            <a:endParaRPr lang="en-US" sz="1200"/>
          </a:p>
        </p:txBody>
      </p:sp>
      <p:sp>
        <p:nvSpPr>
          <p:cNvPr id="37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691029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752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23114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dirty="0" smtClean="0">
                <a:effectLst/>
                <a:latin typeface="Lucida Grande"/>
                <a:ea typeface="Lucida Grande"/>
                <a:cs typeface="Lucida Grande"/>
                <a:sym typeface="Lucida Grande"/>
              </a:rPr>
              <a:t>In these lessons students are then given ten graphs verbal descriptions to match.</a:t>
            </a:r>
            <a:endParaRPr lang="en-GB" sz="2200" dirty="0">
              <a:effectLst/>
              <a:latin typeface="Lucida Grande"/>
              <a:ea typeface="Lucida Grande"/>
              <a:cs typeface="Lucida Grande"/>
              <a:sym typeface="Lucida Grande"/>
            </a:endParaRPr>
          </a:p>
        </p:txBody>
      </p:sp>
    </p:spTree>
    <p:extLst>
      <p:ext uri="{BB962C8B-B14F-4D97-AF65-F5344CB8AC3E}">
        <p14:creationId xmlns:p14="http://schemas.microsoft.com/office/powerpoint/2010/main" val="1747121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1161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748918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pPr lvl="0"/>
            <a:endParaRPr/>
          </a:p>
        </p:txBody>
      </p:sp>
      <p:sp>
        <p:nvSpPr>
          <p:cNvPr id="605" name="Shape 605"/>
          <p:cNvSpPr>
            <a:spLocks noGrp="1"/>
          </p:cNvSpPr>
          <p:nvPr>
            <p:ph type="body" sz="quarter" idx="1"/>
          </p:nvPr>
        </p:nvSpPr>
        <p:spPr>
          <a:prstGeom prst="rect">
            <a:avLst/>
          </a:prstGeom>
        </p:spPr>
        <p:txBody>
          <a:bodyPr/>
          <a:lstStyle/>
          <a:p>
            <a:r>
              <a:rPr lang="en-US" sz="2200" dirty="0" smtClean="0">
                <a:effectLst/>
                <a:latin typeface="Lucida Grande"/>
                <a:ea typeface="Lucida Grande"/>
                <a:cs typeface="Lucida Grande"/>
                <a:sym typeface="Lucida Grande"/>
              </a:rPr>
              <a:t>After students have matched graphs and stories, they are given tables, containing data for each situation, to match up.</a:t>
            </a:r>
            <a:endParaRPr lang="en-GB" sz="2200" dirty="0" smtClean="0">
              <a:effectLst/>
              <a:latin typeface="Lucida Grande"/>
              <a:ea typeface="Lucida Grande"/>
              <a:cs typeface="Lucida Grande"/>
              <a:sym typeface="Lucida Grande"/>
            </a:endParaRPr>
          </a:p>
          <a:p>
            <a:r>
              <a:rPr lang="en-GB" sz="2200" dirty="0" smtClean="0">
                <a:effectLst/>
                <a:latin typeface="Lucida Grande"/>
                <a:ea typeface="Lucida Grande"/>
                <a:cs typeface="Lucida Grande"/>
                <a:sym typeface="Lucida Grande"/>
              </a:rPr>
              <a:t>You need to match all three: Graph to word, words to table, table to graph. </a:t>
            </a:r>
          </a:p>
          <a:p>
            <a:pPr lvl="0"/>
            <a:r>
              <a:rPr lang="en-GB" sz="2200" dirty="0" smtClean="0">
                <a:effectLst/>
                <a:latin typeface="Lucida Grande"/>
                <a:ea typeface="Lucida Grande"/>
                <a:cs typeface="Lucida Grande"/>
                <a:sym typeface="Lucida Grande"/>
              </a:rPr>
              <a:t>How does the table show running? </a:t>
            </a:r>
            <a:r>
              <a:rPr lang="en-US" sz="2200" dirty="0" smtClean="0">
                <a:effectLst/>
                <a:latin typeface="Lucida Grande"/>
                <a:ea typeface="Lucida Grande"/>
                <a:cs typeface="Lucida Grande"/>
                <a:sym typeface="Lucida Grande"/>
              </a:rPr>
              <a:t>W</a:t>
            </a:r>
            <a:r>
              <a:rPr lang="en-GB" sz="2200" dirty="0" err="1" smtClean="0">
                <a:effectLst/>
                <a:latin typeface="Lucida Grande"/>
                <a:ea typeface="Lucida Grande"/>
                <a:cs typeface="Lucida Grande"/>
                <a:sym typeface="Lucida Grande"/>
              </a:rPr>
              <a:t>alking</a:t>
            </a:r>
            <a:r>
              <a:rPr lang="en-GB" sz="2200" dirty="0" smtClean="0">
                <a:effectLst/>
                <a:latin typeface="Lucida Grande"/>
                <a:ea typeface="Lucida Grande"/>
                <a:cs typeface="Lucida Grande"/>
                <a:sym typeface="Lucida Grande"/>
              </a:rPr>
              <a:t>?</a:t>
            </a:r>
          </a:p>
          <a:p>
            <a:pPr lvl="0"/>
            <a:r>
              <a:rPr lang="en-GB" sz="2200" dirty="0" smtClean="0">
                <a:effectLst/>
                <a:latin typeface="Lucida Grande"/>
                <a:ea typeface="Lucida Grande"/>
                <a:cs typeface="Lucida Grande"/>
                <a:sym typeface="Lucida Grande"/>
              </a:rPr>
              <a:t>How does the graph show this?</a:t>
            </a:r>
          </a:p>
          <a:p>
            <a:r>
              <a:rPr lang="en-GB" sz="2200" dirty="0" smtClean="0">
                <a:effectLst/>
                <a:latin typeface="Lucida Grande"/>
                <a:ea typeface="Lucida Grande"/>
                <a:cs typeface="Lucida Grande"/>
                <a:sym typeface="Lucida Grande"/>
              </a:rPr>
              <a:t>Tables provoke a different way of seeing things – a different representation. </a:t>
            </a:r>
          </a:p>
          <a:p>
            <a:r>
              <a:rPr lang="en-GB" sz="2200" dirty="0" smtClean="0">
                <a:effectLst/>
                <a:latin typeface="Lucida Grande"/>
                <a:ea typeface="Lucida Grande"/>
                <a:cs typeface="Lucida Grande"/>
                <a:sym typeface="Lucida Grande"/>
              </a:rPr>
              <a:t>Teachers notice how adding the tables pushes students’ thinking and that they often see students changing matches for the graphs and stories because of the tables. </a:t>
            </a:r>
            <a:endParaRPr sz="800" dirty="0">
              <a:latin typeface="Helvetica"/>
              <a:ea typeface="Helvetica"/>
              <a:cs typeface="Helvetica"/>
              <a:sym typeface="Helvetica"/>
            </a:endParaRPr>
          </a:p>
        </p:txBody>
      </p:sp>
    </p:spTree>
    <p:extLst>
      <p:ext uri="{BB962C8B-B14F-4D97-AF65-F5344CB8AC3E}">
        <p14:creationId xmlns:p14="http://schemas.microsoft.com/office/powerpoint/2010/main" val="443514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3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3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3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3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3400">
                <a:solidFill>
                  <a:srgbClr val="000000"/>
                </a:solidFill>
                <a:latin typeface="Arial" charset="0"/>
                <a:ea typeface="ヒラギノ角ゴ ProN W3" charset="0"/>
                <a:cs typeface="ヒラギノ角ゴ ProN W3" charset="0"/>
                <a:sym typeface="Arial" charset="0"/>
              </a:defRPr>
            </a:lvl9pPr>
          </a:lstStyle>
          <a:p>
            <a:pPr eaLnBrk="1" hangingPunct="1"/>
            <a:fld id="{C9C2D7FE-03E3-6141-B642-2132D563F252}" type="slidenum">
              <a:rPr lang="en-US"/>
              <a:pPr eaLnBrk="1" hangingPunct="1"/>
              <a:t>99</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692091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100</a:t>
            </a:fld>
            <a:endParaRPr lang="en-US"/>
          </a:p>
        </p:txBody>
      </p:sp>
    </p:spTree>
    <p:extLst>
      <p:ext uri="{BB962C8B-B14F-4D97-AF65-F5344CB8AC3E}">
        <p14:creationId xmlns:p14="http://schemas.microsoft.com/office/powerpoint/2010/main" val="169759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A9F744-5E53-4D67-B624-8EC2508CBE6C}" type="slidenum">
              <a:rPr lang="en-AU" smtClean="0"/>
              <a:t>30</a:t>
            </a:fld>
            <a:endParaRPr lang="en-AU" dirty="0"/>
          </a:p>
        </p:txBody>
      </p:sp>
    </p:spTree>
    <p:extLst>
      <p:ext uri="{BB962C8B-B14F-4D97-AF65-F5344CB8AC3E}">
        <p14:creationId xmlns:p14="http://schemas.microsoft.com/office/powerpoint/2010/main" val="16211533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101</a:t>
            </a:fld>
            <a:endParaRPr lang="en-US"/>
          </a:p>
        </p:txBody>
      </p:sp>
    </p:spTree>
    <p:extLst>
      <p:ext uri="{BB962C8B-B14F-4D97-AF65-F5344CB8AC3E}">
        <p14:creationId xmlns:p14="http://schemas.microsoft.com/office/powerpoint/2010/main" val="428038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102</a:t>
            </a:fld>
            <a:endParaRPr lang="en-US"/>
          </a:p>
        </p:txBody>
      </p:sp>
    </p:spTree>
    <p:extLst>
      <p:ext uri="{BB962C8B-B14F-4D97-AF65-F5344CB8AC3E}">
        <p14:creationId xmlns:p14="http://schemas.microsoft.com/office/powerpoint/2010/main" val="1948160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103</a:t>
            </a:fld>
            <a:endParaRPr lang="en-US"/>
          </a:p>
        </p:txBody>
      </p:sp>
    </p:spTree>
    <p:extLst>
      <p:ext uri="{BB962C8B-B14F-4D97-AF65-F5344CB8AC3E}">
        <p14:creationId xmlns:p14="http://schemas.microsoft.com/office/powerpoint/2010/main" val="379648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104</a:t>
            </a:fld>
            <a:endParaRPr lang="en-US"/>
          </a:p>
        </p:txBody>
      </p:sp>
    </p:spTree>
    <p:extLst>
      <p:ext uri="{BB962C8B-B14F-4D97-AF65-F5344CB8AC3E}">
        <p14:creationId xmlns:p14="http://schemas.microsoft.com/office/powerpoint/2010/main" val="1493933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105</a:t>
            </a:fld>
            <a:endParaRPr lang="en-US"/>
          </a:p>
        </p:txBody>
      </p:sp>
    </p:spTree>
    <p:extLst>
      <p:ext uri="{BB962C8B-B14F-4D97-AF65-F5344CB8AC3E}">
        <p14:creationId xmlns:p14="http://schemas.microsoft.com/office/powerpoint/2010/main" val="1180363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work, design</a:t>
            </a:r>
            <a:r>
              <a:rPr lang="en-US" baseline="0" dirty="0" smtClean="0"/>
              <a:t> task at 1</a:t>
            </a:r>
            <a:r>
              <a:rPr lang="en-US" baseline="30000" dirty="0" smtClean="0"/>
              <a:t>st</a:t>
            </a:r>
            <a:r>
              <a:rPr lang="en-US" baseline="0" dirty="0" smtClean="0"/>
              <a:t> BA meeting</a:t>
            </a:r>
          </a:p>
          <a:p>
            <a:r>
              <a:rPr lang="en-US" baseline="0" dirty="0" smtClean="0"/>
              <a:t>All the way to really understanding formative assessment when I went through the FALs closely</a:t>
            </a:r>
          </a:p>
          <a:p>
            <a:r>
              <a:rPr lang="en-US" baseline="0" dirty="0" smtClean="0"/>
              <a:t>With a lot in-between.</a:t>
            </a:r>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108</a:t>
            </a:fld>
            <a:endParaRPr lang="en-US"/>
          </a:p>
        </p:txBody>
      </p:sp>
    </p:spTree>
    <p:extLst>
      <p:ext uri="{BB962C8B-B14F-4D97-AF65-F5344CB8AC3E}">
        <p14:creationId xmlns:p14="http://schemas.microsoft.com/office/powerpoint/2010/main" val="204512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refer participants to </a:t>
            </a:r>
            <a:r>
              <a:rPr lang="en-US" sz="1200" b="1" kern="1200" dirty="0" smtClean="0">
                <a:solidFill>
                  <a:schemeClr val="tx1"/>
                </a:solidFill>
                <a:effectLst/>
                <a:latin typeface="+mn-lt"/>
                <a:ea typeface="+mn-ea"/>
                <a:cs typeface="+mn-cs"/>
              </a:rPr>
              <a:t>Handout 4</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 going to flip through the guide to show you what it looks like, and make a quick stop at </a:t>
            </a:r>
          </a:p>
          <a:p>
            <a:r>
              <a:rPr lang="en-US" sz="1200" kern="1200" dirty="0" smtClean="0">
                <a:solidFill>
                  <a:schemeClr val="tx1"/>
                </a:solidFill>
                <a:effectLst/>
                <a:latin typeface="+mn-lt"/>
                <a:ea typeface="+mn-ea"/>
                <a:cs typeface="+mn-cs"/>
              </a:rPr>
              <a:t>	“access” to illustrate the kind of conversations its designed to support.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112</a:t>
            </a:fld>
            <a:endParaRPr lang="en-US"/>
          </a:p>
        </p:txBody>
      </p:sp>
    </p:spTree>
    <p:extLst>
      <p:ext uri="{BB962C8B-B14F-4D97-AF65-F5344CB8AC3E}">
        <p14:creationId xmlns:p14="http://schemas.microsoft.com/office/powerpoint/2010/main" val="18730189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115</a:t>
            </a:fld>
            <a:endParaRPr lang="en-US"/>
          </a:p>
        </p:txBody>
      </p:sp>
    </p:spTree>
    <p:extLst>
      <p:ext uri="{BB962C8B-B14F-4D97-AF65-F5344CB8AC3E}">
        <p14:creationId xmlns:p14="http://schemas.microsoft.com/office/powerpoint/2010/main" val="9859629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121</a:t>
            </a:fld>
            <a:endParaRPr lang="en-US"/>
          </a:p>
        </p:txBody>
      </p:sp>
    </p:spTree>
    <p:extLst>
      <p:ext uri="{BB962C8B-B14F-4D97-AF65-F5344CB8AC3E}">
        <p14:creationId xmlns:p14="http://schemas.microsoft.com/office/powerpoint/2010/main" val="19521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122</a:t>
            </a:fld>
            <a:endParaRPr lang="en-US"/>
          </a:p>
        </p:txBody>
      </p:sp>
    </p:spTree>
    <p:extLst>
      <p:ext uri="{BB962C8B-B14F-4D97-AF65-F5344CB8AC3E}">
        <p14:creationId xmlns:p14="http://schemas.microsoft.com/office/powerpoint/2010/main" val="1122323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92A6635-DC4B-4D80-A8DB-8C9175A8C4FB}" type="slidenum">
              <a:rPr lang="en-AU" smtClean="0"/>
              <a:t>40</a:t>
            </a:fld>
            <a:endParaRPr lang="en-AU"/>
          </a:p>
        </p:txBody>
      </p:sp>
    </p:spTree>
    <p:extLst>
      <p:ext uri="{BB962C8B-B14F-4D97-AF65-F5344CB8AC3E}">
        <p14:creationId xmlns:p14="http://schemas.microsoft.com/office/powerpoint/2010/main" val="2399468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123</a:t>
            </a:fld>
            <a:endParaRPr lang="en-US"/>
          </a:p>
        </p:txBody>
      </p:sp>
    </p:spTree>
    <p:extLst>
      <p:ext uri="{BB962C8B-B14F-4D97-AF65-F5344CB8AC3E}">
        <p14:creationId xmlns:p14="http://schemas.microsoft.com/office/powerpoint/2010/main" val="7661715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Just a reminder, no need to spend more than 10 seconds on this, unless it’s up there while people settle in</a:t>
            </a:r>
            <a:endParaRPr lang="en-US" b="0" dirty="0"/>
          </a:p>
        </p:txBody>
      </p:sp>
      <p:sp>
        <p:nvSpPr>
          <p:cNvPr id="4" name="Slide Number Placeholder 3"/>
          <p:cNvSpPr>
            <a:spLocks noGrp="1"/>
          </p:cNvSpPr>
          <p:nvPr>
            <p:ph type="sldNum" sz="quarter" idx="10"/>
          </p:nvPr>
        </p:nvSpPr>
        <p:spPr/>
        <p:txBody>
          <a:bodyPr/>
          <a:lstStyle/>
          <a:p>
            <a:fld id="{CD0B7466-ECC9-E148-B2B9-F182E1A9BE0D}" type="slidenum">
              <a:rPr lang="en-US" smtClean="0"/>
              <a:t>124</a:t>
            </a:fld>
            <a:endParaRPr lang="en-US"/>
          </a:p>
        </p:txBody>
      </p:sp>
    </p:spTree>
    <p:extLst>
      <p:ext uri="{BB962C8B-B14F-4D97-AF65-F5344CB8AC3E}">
        <p14:creationId xmlns:p14="http://schemas.microsoft.com/office/powerpoint/2010/main" val="3332788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125</a:t>
            </a:fld>
            <a:endParaRPr lang="en-US"/>
          </a:p>
        </p:txBody>
      </p:sp>
    </p:spTree>
    <p:extLst>
      <p:ext uri="{BB962C8B-B14F-4D97-AF65-F5344CB8AC3E}">
        <p14:creationId xmlns:p14="http://schemas.microsoft.com/office/powerpoint/2010/main" val="7963916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D0B7466-ECC9-E148-B2B9-F182E1A9BE0D}" type="slidenum">
              <a:rPr lang="en-US" smtClean="0"/>
              <a:t>126</a:t>
            </a:fld>
            <a:endParaRPr lang="en-US"/>
          </a:p>
        </p:txBody>
      </p:sp>
    </p:spTree>
    <p:extLst>
      <p:ext uri="{BB962C8B-B14F-4D97-AF65-F5344CB8AC3E}">
        <p14:creationId xmlns:p14="http://schemas.microsoft.com/office/powerpoint/2010/main" val="1535751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D0B7466-ECC9-E148-B2B9-F182E1A9BE0D}" type="slidenum">
              <a:rPr lang="en-US" smtClean="0"/>
              <a:t>127</a:t>
            </a:fld>
            <a:endParaRPr lang="en-US"/>
          </a:p>
        </p:txBody>
      </p:sp>
    </p:spTree>
    <p:extLst>
      <p:ext uri="{BB962C8B-B14F-4D97-AF65-F5344CB8AC3E}">
        <p14:creationId xmlns:p14="http://schemas.microsoft.com/office/powerpoint/2010/main" val="18018140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D0B7466-ECC9-E148-B2B9-F182E1A9BE0D}" type="slidenum">
              <a:rPr lang="en-US" smtClean="0"/>
              <a:t>128</a:t>
            </a:fld>
            <a:endParaRPr lang="en-US"/>
          </a:p>
        </p:txBody>
      </p:sp>
    </p:spTree>
    <p:extLst>
      <p:ext uri="{BB962C8B-B14F-4D97-AF65-F5344CB8AC3E}">
        <p14:creationId xmlns:p14="http://schemas.microsoft.com/office/powerpoint/2010/main" val="665710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129</a:t>
            </a:fld>
            <a:endParaRPr lang="en-US"/>
          </a:p>
        </p:txBody>
      </p:sp>
    </p:spTree>
    <p:extLst>
      <p:ext uri="{BB962C8B-B14F-4D97-AF65-F5344CB8AC3E}">
        <p14:creationId xmlns:p14="http://schemas.microsoft.com/office/powerpoint/2010/main" val="3004758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D0B7466-ECC9-E148-B2B9-F182E1A9BE0D}" type="slidenum">
              <a:rPr lang="en-US" smtClean="0"/>
              <a:t>130</a:t>
            </a:fld>
            <a:endParaRPr lang="en-US"/>
          </a:p>
        </p:txBody>
      </p:sp>
    </p:spTree>
    <p:extLst>
      <p:ext uri="{BB962C8B-B14F-4D97-AF65-F5344CB8AC3E}">
        <p14:creationId xmlns:p14="http://schemas.microsoft.com/office/powerpoint/2010/main" val="12064836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133</a:t>
            </a:fld>
            <a:endParaRPr lang="en-US"/>
          </a:p>
        </p:txBody>
      </p:sp>
    </p:spTree>
    <p:extLst>
      <p:ext uri="{BB962C8B-B14F-4D97-AF65-F5344CB8AC3E}">
        <p14:creationId xmlns:p14="http://schemas.microsoft.com/office/powerpoint/2010/main" val="9056896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134</a:t>
            </a:fld>
            <a:endParaRPr lang="en-US"/>
          </a:p>
        </p:txBody>
      </p:sp>
    </p:spTree>
    <p:extLst>
      <p:ext uri="{BB962C8B-B14F-4D97-AF65-F5344CB8AC3E}">
        <p14:creationId xmlns:p14="http://schemas.microsoft.com/office/powerpoint/2010/main" val="205656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670680-C9E8-534A-BD93-0FA68CB07762}" type="slidenum">
              <a:rPr lang="en-US" smtClean="0"/>
              <a:pPr>
                <a:defRPr/>
              </a:pPr>
              <a:t>135</a:t>
            </a:fld>
            <a:endParaRPr lang="en-US"/>
          </a:p>
        </p:txBody>
      </p:sp>
    </p:spTree>
    <p:extLst>
      <p:ext uri="{BB962C8B-B14F-4D97-AF65-F5344CB8AC3E}">
        <p14:creationId xmlns:p14="http://schemas.microsoft.com/office/powerpoint/2010/main" val="18747550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136</a:t>
            </a:fld>
            <a:endParaRPr lang="en-US"/>
          </a:p>
        </p:txBody>
      </p:sp>
    </p:spTree>
    <p:extLst>
      <p:ext uri="{BB962C8B-B14F-4D97-AF65-F5344CB8AC3E}">
        <p14:creationId xmlns:p14="http://schemas.microsoft.com/office/powerpoint/2010/main" val="1311680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137</a:t>
            </a:fld>
            <a:endParaRPr lang="en-US"/>
          </a:p>
        </p:txBody>
      </p:sp>
    </p:spTree>
    <p:extLst>
      <p:ext uri="{BB962C8B-B14F-4D97-AF65-F5344CB8AC3E}">
        <p14:creationId xmlns:p14="http://schemas.microsoft.com/office/powerpoint/2010/main" val="3694793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670680-C9E8-534A-BD93-0FA68CB07762}" type="slidenum">
              <a:rPr lang="en-US" smtClean="0"/>
              <a:pPr>
                <a:defRPr/>
              </a:pPr>
              <a:t>138</a:t>
            </a:fld>
            <a:endParaRPr lang="en-US"/>
          </a:p>
        </p:txBody>
      </p:sp>
    </p:spTree>
    <p:extLst>
      <p:ext uri="{BB962C8B-B14F-4D97-AF65-F5344CB8AC3E}">
        <p14:creationId xmlns:p14="http://schemas.microsoft.com/office/powerpoint/2010/main" val="9376806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139</a:t>
            </a:fld>
            <a:endParaRPr lang="en-US"/>
          </a:p>
        </p:txBody>
      </p:sp>
    </p:spTree>
    <p:extLst>
      <p:ext uri="{BB962C8B-B14F-4D97-AF65-F5344CB8AC3E}">
        <p14:creationId xmlns:p14="http://schemas.microsoft.com/office/powerpoint/2010/main" val="10742620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140</a:t>
            </a:fld>
            <a:endParaRPr lang="en-US"/>
          </a:p>
        </p:txBody>
      </p:sp>
    </p:spTree>
    <p:extLst>
      <p:ext uri="{BB962C8B-B14F-4D97-AF65-F5344CB8AC3E}">
        <p14:creationId xmlns:p14="http://schemas.microsoft.com/office/powerpoint/2010/main" val="2693363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670680-C9E8-534A-BD93-0FA68CB07762}" type="slidenum">
              <a:rPr lang="en-US" smtClean="0"/>
              <a:pPr>
                <a:defRPr/>
              </a:pPr>
              <a:t>141</a:t>
            </a:fld>
            <a:endParaRPr lang="en-US"/>
          </a:p>
        </p:txBody>
      </p:sp>
    </p:spTree>
    <p:extLst>
      <p:ext uri="{BB962C8B-B14F-4D97-AF65-F5344CB8AC3E}">
        <p14:creationId xmlns:p14="http://schemas.microsoft.com/office/powerpoint/2010/main" val="10939523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that we’ll be focusing on data gathering to help us see what’s in the tapes, and the reflection items in the next slide, in this discussion </a:t>
            </a:r>
            <a:r>
              <a:rPr lang="mr-IN" dirty="0" smtClean="0"/>
              <a:t>–</a:t>
            </a:r>
            <a:r>
              <a:rPr lang="en-US" dirty="0" smtClean="0"/>
              <a:t> BUT, all of the tools are useful and we hope they’ll be used for reflection when the teachers have more time.</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142</a:t>
            </a:fld>
            <a:endParaRPr lang="en-US"/>
          </a:p>
        </p:txBody>
      </p:sp>
    </p:spTree>
    <p:extLst>
      <p:ext uri="{BB962C8B-B14F-4D97-AF65-F5344CB8AC3E}">
        <p14:creationId xmlns:p14="http://schemas.microsoft.com/office/powerpoint/2010/main" val="1511036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that we’ll be focusing on data gathering to help us see what’s in the tapes, and the reflection items in the next slide, in this discussion </a:t>
            </a:r>
            <a:r>
              <a:rPr lang="mr-IN" dirty="0" smtClean="0"/>
              <a:t>–</a:t>
            </a:r>
            <a:r>
              <a:rPr lang="en-US" dirty="0" smtClean="0"/>
              <a:t> BUT, all of the tools are useful and we hope they’ll be used for reflection when the teachers have more time.</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143</a:t>
            </a:fld>
            <a:endParaRPr lang="en-US"/>
          </a:p>
        </p:txBody>
      </p:sp>
    </p:spTree>
    <p:extLst>
      <p:ext uri="{BB962C8B-B14F-4D97-AF65-F5344CB8AC3E}">
        <p14:creationId xmlns:p14="http://schemas.microsoft.com/office/powerpoint/2010/main" val="18588336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that we’ll be focusing on data gathering to help us see what’s in the tapes, and the reflection items in the next slide, in this discussion </a:t>
            </a:r>
            <a:r>
              <a:rPr lang="mr-IN" dirty="0" smtClean="0"/>
              <a:t>–</a:t>
            </a:r>
            <a:r>
              <a:rPr lang="en-US" dirty="0" smtClean="0"/>
              <a:t> BUT, all of the tools are useful and we hope they’ll be used for reflection when the teachers have more time.</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144</a:t>
            </a:fld>
            <a:endParaRPr lang="en-US"/>
          </a:p>
        </p:txBody>
      </p:sp>
    </p:spTree>
    <p:extLst>
      <p:ext uri="{BB962C8B-B14F-4D97-AF65-F5344CB8AC3E}">
        <p14:creationId xmlns:p14="http://schemas.microsoft.com/office/powerpoint/2010/main" val="1957523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title </a:t>
            </a:r>
            <a:r>
              <a:rPr lang="mr-IN" dirty="0" smtClean="0"/>
              <a:t>–</a:t>
            </a:r>
            <a:r>
              <a:rPr lang="en-US" dirty="0" smtClean="0"/>
              <a:t> met Hugh in 1982,</a:t>
            </a:r>
            <a:r>
              <a:rPr lang="en-US" baseline="0" dirty="0" smtClean="0"/>
              <a:t> when I came to the Shell Centre</a:t>
            </a:r>
          </a:p>
          <a:p>
            <a:r>
              <a:rPr lang="en-US" baseline="0" dirty="0" smtClean="0"/>
              <a:t>In 1989, NCTM </a:t>
            </a:r>
            <a:r>
              <a:rPr lang="en-US" baseline="0" dirty="0" err="1" smtClean="0"/>
              <a:t>Stds</a:t>
            </a:r>
            <a:r>
              <a:rPr lang="en-US" baseline="0" dirty="0" smtClean="0"/>
              <a:t>; 1991 NSF RFP for assessment; Hugh calls. “Barren Cow. We’ve been funded collaboratively ever since, 25 years </a:t>
            </a:r>
            <a:r>
              <a:rPr lang="en-US" baseline="0" smtClean="0"/>
              <a:t>(approx</a:t>
            </a:r>
            <a:r>
              <a:rPr lang="en-US" baseline="0" dirty="0" smtClean="0"/>
              <a:t>. $18M)</a:t>
            </a:r>
            <a:endParaRPr lang="en-US" dirty="0"/>
          </a:p>
        </p:txBody>
      </p:sp>
      <p:sp>
        <p:nvSpPr>
          <p:cNvPr id="4" name="Slide Number Placeholder 3"/>
          <p:cNvSpPr>
            <a:spLocks noGrp="1"/>
          </p:cNvSpPr>
          <p:nvPr>
            <p:ph type="sldNum" sz="quarter" idx="10"/>
          </p:nvPr>
        </p:nvSpPr>
        <p:spPr/>
        <p:txBody>
          <a:bodyPr/>
          <a:lstStyle/>
          <a:p>
            <a:fld id="{CD0B7466-ECC9-E148-B2B9-F182E1A9BE0D}" type="slidenum">
              <a:rPr lang="en-US" smtClean="0"/>
              <a:t>44</a:t>
            </a:fld>
            <a:endParaRPr lang="en-US"/>
          </a:p>
        </p:txBody>
      </p:sp>
    </p:spTree>
    <p:extLst>
      <p:ext uri="{BB962C8B-B14F-4D97-AF65-F5344CB8AC3E}">
        <p14:creationId xmlns:p14="http://schemas.microsoft.com/office/powerpoint/2010/main" val="19373852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that we’ll be focusing on data gathering to help us see what’s in the tapes, and the reflection items in the next slide, in this discussion </a:t>
            </a:r>
            <a:r>
              <a:rPr lang="mr-IN" dirty="0" smtClean="0"/>
              <a:t>–</a:t>
            </a:r>
            <a:r>
              <a:rPr lang="en-US" dirty="0" smtClean="0"/>
              <a:t> BUT, all of the tools are useful and we hope they’ll be used for reflection when the teachers have more time.</a:t>
            </a:r>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145</a:t>
            </a:fld>
            <a:endParaRPr lang="en-US"/>
          </a:p>
        </p:txBody>
      </p:sp>
    </p:spTree>
    <p:extLst>
      <p:ext uri="{BB962C8B-B14F-4D97-AF65-F5344CB8AC3E}">
        <p14:creationId xmlns:p14="http://schemas.microsoft.com/office/powerpoint/2010/main" val="5039235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you dismiss this, remember that the TIMSS tapes were chosen to be representative nation-wide.</a:t>
            </a:r>
            <a:endParaRPr lang="en-US" dirty="0"/>
          </a:p>
        </p:txBody>
      </p:sp>
      <p:sp>
        <p:nvSpPr>
          <p:cNvPr id="4" name="Slide Number Placeholder 3"/>
          <p:cNvSpPr>
            <a:spLocks noGrp="1"/>
          </p:cNvSpPr>
          <p:nvPr>
            <p:ph type="sldNum" sz="quarter" idx="10"/>
          </p:nvPr>
        </p:nvSpPr>
        <p:spPr/>
        <p:txBody>
          <a:bodyPr/>
          <a:lstStyle/>
          <a:p>
            <a:pPr>
              <a:defRPr/>
            </a:pPr>
            <a:fld id="{2B670680-C9E8-534A-BD93-0FA68CB07762}" type="slidenum">
              <a:rPr lang="en-US" smtClean="0"/>
              <a:pPr>
                <a:defRPr/>
              </a:pPr>
              <a:t>149</a:t>
            </a:fld>
            <a:endParaRPr lang="en-US"/>
          </a:p>
        </p:txBody>
      </p:sp>
    </p:spTree>
    <p:extLst>
      <p:ext uri="{BB962C8B-B14F-4D97-AF65-F5344CB8AC3E}">
        <p14:creationId xmlns:p14="http://schemas.microsoft.com/office/powerpoint/2010/main" val="13227100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4009049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33741609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13518123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15033358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16864860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25740344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165714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A0C72A-B864-0140-A349-B785BCF5319C}" type="slidenum">
              <a:rPr lang="en-US" smtClean="0"/>
              <a:t>45</a:t>
            </a:fld>
            <a:endParaRPr lang="en-US"/>
          </a:p>
        </p:txBody>
      </p:sp>
    </p:spTree>
    <p:extLst>
      <p:ext uri="{BB962C8B-B14F-4D97-AF65-F5344CB8AC3E}">
        <p14:creationId xmlns:p14="http://schemas.microsoft.com/office/powerpoint/2010/main" val="18279967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13128611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30845867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11180635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39284358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DD8816-0BF9-4729-AB3F-AB5CF957B5D4}" type="slidenum">
              <a:rPr lang="en-GB" smtClean="0"/>
              <a:t>168</a:t>
            </a:fld>
            <a:endParaRPr lang="en-GB"/>
          </a:p>
        </p:txBody>
      </p:sp>
    </p:spTree>
    <p:extLst>
      <p:ext uri="{BB962C8B-B14F-4D97-AF65-F5344CB8AC3E}">
        <p14:creationId xmlns:p14="http://schemas.microsoft.com/office/powerpoint/2010/main" val="24606741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My First Template</a:t>
            </a:r>
            <a:endParaRPr lang="en-US" dirty="0"/>
          </a:p>
        </p:txBody>
      </p:sp>
    </p:spTree>
    <p:extLst>
      <p:ext uri="{BB962C8B-B14F-4D97-AF65-F5344CB8AC3E}">
        <p14:creationId xmlns:p14="http://schemas.microsoft.com/office/powerpoint/2010/main" val="2495525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F5B473-05EF-8840-A936-B90C36A13F85}" type="datetimeFigureOut">
              <a:rPr lang="en-US" smtClean="0"/>
              <a:t>04/10/17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3151765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5B473-05EF-8840-A936-B90C36A13F85}" type="datetimeFigureOut">
              <a:rPr lang="en-US" smtClean="0"/>
              <a:t>04/10/17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196093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5B473-05EF-8840-A936-B90C36A13F85}" type="datetimeFigureOut">
              <a:rPr lang="en-US" smtClean="0"/>
              <a:t>04/10/17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4086997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C43A5FD-F371-3A4C-A72D-7D77D4C647FD}" type="slidenum">
              <a:rPr lang="en-US" smtClean="0"/>
              <a:pPr>
                <a:defRPr/>
              </a:pPr>
              <a:t>‹#›</a:t>
            </a:fld>
            <a:endParaRPr lang="en-US"/>
          </a:p>
        </p:txBody>
      </p:sp>
    </p:spTree>
    <p:extLst>
      <p:ext uri="{BB962C8B-B14F-4D97-AF65-F5344CB8AC3E}">
        <p14:creationId xmlns:p14="http://schemas.microsoft.com/office/powerpoint/2010/main" val="1999397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b="0">
                <a:solidFill>
                  <a:srgbClr val="000000"/>
                </a:solidFill>
                <a:uFillTx/>
              </a:defRPr>
            </a:pPr>
            <a:r>
              <a:rPr sz="3000" b="1">
                <a:solidFill>
                  <a:srgbClr val="B9262C"/>
                </a:solidFill>
                <a:uFill>
                  <a:solidFill>
                    <a:srgbClr val="B9262C"/>
                  </a:solidFill>
                </a:uFill>
              </a:rPr>
              <a:t>Title Text</a:t>
            </a:r>
          </a:p>
        </p:txBody>
      </p:sp>
      <p:sp>
        <p:nvSpPr>
          <p:cNvPr id="9" name="Shape 9"/>
          <p:cNvSpPr>
            <a:spLocks noGrp="1"/>
          </p:cNvSpPr>
          <p:nvPr>
            <p:ph type="body" idx="1"/>
          </p:nvPr>
        </p:nvSpPr>
        <p:spPr>
          <a:prstGeom prst="rect">
            <a:avLst/>
          </a:prstGeom>
        </p:spPr>
        <p:txBody>
          <a:bodyPr/>
          <a:lstStyle>
            <a:lvl2pPr marL="665734" indent="-311150">
              <a:spcBef>
                <a:spcPts val="700"/>
              </a:spcBef>
              <a:buFontTx/>
              <a:defRPr sz="2200" b="0">
                <a:solidFill>
                  <a:srgbClr val="000000"/>
                </a:solidFill>
                <a:uFill>
                  <a:solidFill>
                    <a:srgbClr val="000000"/>
                  </a:solidFill>
                </a:uFill>
              </a:defRPr>
            </a:lvl2pPr>
            <a:lvl3pPr marL="1181100" indent="-304800">
              <a:spcBef>
                <a:spcPts val="600"/>
              </a:spcBef>
              <a:buClr>
                <a:srgbClr val="000000"/>
              </a:buClr>
              <a:defRPr sz="2200" b="0">
                <a:solidFill>
                  <a:srgbClr val="000000"/>
                </a:solidFill>
                <a:uFill>
                  <a:solidFill>
                    <a:srgbClr val="000000"/>
                  </a:solidFill>
                </a:uFill>
              </a:defRPr>
            </a:lvl3pPr>
            <a:lvl4pPr marL="1638300" indent="-304800">
              <a:spcBef>
                <a:spcPts val="500"/>
              </a:spcBef>
              <a:buClr>
                <a:srgbClr val="000000"/>
              </a:buClr>
              <a:buChar char="–"/>
              <a:defRPr sz="1800" b="0">
                <a:solidFill>
                  <a:srgbClr val="000000"/>
                </a:solidFill>
                <a:uFill>
                  <a:solidFill>
                    <a:srgbClr val="000000"/>
                  </a:solidFill>
                </a:uFill>
              </a:defRPr>
            </a:lvl4pPr>
            <a:lvl5pPr marL="2095500" indent="-304800">
              <a:spcBef>
                <a:spcPts val="500"/>
              </a:spcBef>
              <a:buFontTx/>
              <a:defRPr sz="1800" b="0">
                <a:solidFill>
                  <a:srgbClr val="000000"/>
                </a:solidFill>
                <a:uFill>
                  <a:solidFill>
                    <a:srgbClr val="000000"/>
                  </a:solidFill>
                </a:uFill>
              </a:defRPr>
            </a:lvl5pPr>
          </a:lstStyle>
          <a:p>
            <a:pPr lvl="0">
              <a:defRPr sz="1800" b="0">
                <a:solidFill>
                  <a:srgbClr val="000000"/>
                </a:solidFill>
                <a:uFillTx/>
              </a:defRPr>
            </a:pPr>
            <a:r>
              <a:rPr sz="2800" b="1">
                <a:solidFill>
                  <a:srgbClr val="123462"/>
                </a:solidFill>
                <a:uFill>
                  <a:solidFill>
                    <a:srgbClr val="123462"/>
                  </a:solidFill>
                </a:uFill>
              </a:rPr>
              <a:t>Body Level One</a:t>
            </a:r>
          </a:p>
          <a:p>
            <a:pPr lvl="1">
              <a:defRPr sz="1800">
                <a:uFillTx/>
              </a:defRPr>
            </a:pPr>
            <a:r>
              <a:rPr sz="22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Tree>
    <p:extLst>
      <p:ext uri="{BB962C8B-B14F-4D97-AF65-F5344CB8AC3E}">
        <p14:creationId xmlns:p14="http://schemas.microsoft.com/office/powerpoint/2010/main" val="386164041"/>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2">
    <p:bg>
      <p:bgPr>
        <a:solidFill>
          <a:srgbClr val="042453"/>
        </a:solidFill>
        <a:effectLst/>
      </p:bgPr>
    </p:bg>
    <p:spTree>
      <p:nvGrpSpPr>
        <p:cNvPr id="1" name=""/>
        <p:cNvGrpSpPr/>
        <p:nvPr/>
      </p:nvGrpSpPr>
      <p:grpSpPr>
        <a:xfrm>
          <a:off x="0" y="0"/>
          <a:ext cx="0" cy="0"/>
          <a:chOff x="0" y="0"/>
          <a:chExt cx="0" cy="0"/>
        </a:xfrm>
      </p:grpSpPr>
      <p:pic>
        <p:nvPicPr>
          <p:cNvPr id="5" name="Bar_header_Blue.jpg"/>
          <p:cNvPicPr/>
          <p:nvPr/>
        </p:nvPicPr>
        <p:blipFill>
          <a:blip r:embed="rId2" cstate="screen">
            <a:extLst>
              <a:ext uri="{28A0092B-C50C-407E-A947-70E740481C1C}">
                <a14:useLocalDpi xmlns:a14="http://schemas.microsoft.com/office/drawing/2010/main"/>
              </a:ext>
            </a:extLst>
          </a:blip>
          <a:stretch>
            <a:fillRect/>
          </a:stretch>
        </p:blipFill>
        <p:spPr>
          <a:xfrm>
            <a:off x="-11113" y="0"/>
            <a:ext cx="9169401" cy="1003300"/>
          </a:xfrm>
          <a:prstGeom prst="rect">
            <a:avLst/>
          </a:prstGeom>
          <a:ln w="12700">
            <a:miter lim="400000"/>
          </a:ln>
        </p:spPr>
      </p:pic>
      <p:sp>
        <p:nvSpPr>
          <p:cNvPr id="6" name="Shape 6"/>
          <p:cNvSpPr>
            <a:spLocks noGrp="1"/>
          </p:cNvSpPr>
          <p:nvPr>
            <p:ph type="body" idx="1"/>
          </p:nvPr>
        </p:nvSpPr>
        <p:spPr>
          <a:xfrm>
            <a:off x="457200" y="2997200"/>
            <a:ext cx="8229600" cy="2933700"/>
          </a:xfrm>
          <a:prstGeom prst="rect">
            <a:avLst/>
          </a:prstGeom>
        </p:spPr>
        <p:txBody>
          <a:bodyPr lIns="0" tIns="0" rIns="0" bIns="0">
            <a:noAutofit/>
          </a:bodyPr>
          <a:lstStyle>
            <a:lvl1pPr marR="40639" algn="ctr" defTabSz="457200">
              <a:spcBef>
                <a:spcPts val="700"/>
              </a:spcBef>
              <a:buFontTx/>
              <a:defRPr sz="3200" b="0">
                <a:solidFill>
                  <a:srgbClr val="FFFFFF"/>
                </a:solidFill>
                <a:uFill>
                  <a:solidFill>
                    <a:srgbClr val="FFFFFF"/>
                  </a:solidFill>
                </a:uFill>
              </a:defRPr>
            </a:lvl1pPr>
            <a:lvl2pPr marL="0" marR="40639" indent="0" algn="ctr" defTabSz="457200">
              <a:spcBef>
                <a:spcPts val="700"/>
              </a:spcBef>
              <a:buSzTx/>
              <a:buNone/>
              <a:defRPr b="0">
                <a:solidFill>
                  <a:srgbClr val="FFFFFF"/>
                </a:solidFill>
                <a:uFill>
                  <a:solidFill>
                    <a:srgbClr val="FFFFFF"/>
                  </a:solidFill>
                </a:uFill>
              </a:defRPr>
            </a:lvl2pPr>
            <a:lvl3pPr marL="0" marR="40639" indent="0" algn="ctr" defTabSz="457200">
              <a:spcBef>
                <a:spcPts val="500"/>
              </a:spcBef>
              <a:buSzTx/>
              <a:buNone/>
              <a:defRPr sz="2400" b="0">
                <a:solidFill>
                  <a:srgbClr val="FFFFFF"/>
                </a:solidFill>
                <a:uFill>
                  <a:solidFill>
                    <a:srgbClr val="FFFFFF"/>
                  </a:solidFill>
                </a:uFill>
              </a:defRPr>
            </a:lvl3pPr>
            <a:lvl4pPr marL="0" marR="40639" indent="0" algn="ctr" defTabSz="457200">
              <a:spcBef>
                <a:spcPts val="400"/>
              </a:spcBef>
              <a:buSzTx/>
              <a:buNone/>
              <a:defRPr sz="2000" b="0">
                <a:solidFill>
                  <a:srgbClr val="FFFFFF"/>
                </a:solidFill>
                <a:uFill>
                  <a:solidFill>
                    <a:srgbClr val="FFFFFF"/>
                  </a:solidFill>
                </a:uFill>
              </a:defRPr>
            </a:lvl4pPr>
            <a:lvl5pPr marL="0" marR="40639" indent="0" algn="ctr" defTabSz="457200">
              <a:spcBef>
                <a:spcPts val="400"/>
              </a:spcBef>
              <a:buSzTx/>
              <a:buNone/>
              <a:defRPr sz="2000" b="0">
                <a:solidFill>
                  <a:srgbClr val="FFFFFF"/>
                </a:solidFill>
                <a:uFill>
                  <a:solidFill>
                    <a:srgbClr val="FFFFFF"/>
                  </a:solidFill>
                </a:uFill>
              </a:defRPr>
            </a:lvl5pPr>
          </a:lstStyle>
          <a:p>
            <a:pPr lvl="0">
              <a:defRPr sz="1800" b="0">
                <a:solidFill>
                  <a:srgbClr val="000000"/>
                </a:solidFill>
                <a:uFillTx/>
              </a:defRPr>
            </a:pPr>
            <a:r>
              <a:rPr sz="3200" b="1" dirty="0">
                <a:solidFill>
                  <a:srgbClr val="FFFFFF"/>
                </a:solidFill>
                <a:uFill>
                  <a:solidFill>
                    <a:srgbClr val="FFFFFF"/>
                  </a:solidFill>
                </a:uFill>
              </a:rPr>
              <a:t>Body Level One</a:t>
            </a:r>
          </a:p>
          <a:p>
            <a:pPr lvl="1">
              <a:defRPr sz="1800">
                <a:solidFill>
                  <a:srgbClr val="000000"/>
                </a:solidFill>
                <a:uFillTx/>
              </a:defRPr>
            </a:pPr>
            <a:r>
              <a:rPr sz="2800" dirty="0">
                <a:solidFill>
                  <a:srgbClr val="FFFFFF"/>
                </a:solidFill>
                <a:uFill>
                  <a:solidFill>
                    <a:srgbClr val="FFFFFF"/>
                  </a:solidFill>
                </a:uFill>
              </a:rPr>
              <a:t>Body Level Two</a:t>
            </a:r>
          </a:p>
          <a:p>
            <a:pPr lvl="2">
              <a:defRPr sz="1800">
                <a:solidFill>
                  <a:srgbClr val="000000"/>
                </a:solidFill>
                <a:uFillTx/>
              </a:defRPr>
            </a:pPr>
            <a:r>
              <a:rPr sz="2400" dirty="0">
                <a:solidFill>
                  <a:srgbClr val="FFFFFF"/>
                </a:solidFill>
                <a:uFill>
                  <a:solidFill>
                    <a:srgbClr val="FFFFFF"/>
                  </a:solidFill>
                </a:uFill>
              </a:rPr>
              <a:t>Body Level Three</a:t>
            </a:r>
          </a:p>
          <a:p>
            <a:pPr lvl="3">
              <a:defRPr sz="1800">
                <a:solidFill>
                  <a:srgbClr val="000000"/>
                </a:solidFill>
                <a:uFillTx/>
              </a:defRPr>
            </a:pPr>
            <a:r>
              <a:rPr sz="2000" dirty="0">
                <a:solidFill>
                  <a:srgbClr val="FFFFFF"/>
                </a:solidFill>
                <a:uFill>
                  <a:solidFill>
                    <a:srgbClr val="FFFFFF"/>
                  </a:solidFill>
                </a:uFill>
              </a:rPr>
              <a:t>Body Level Four</a:t>
            </a:r>
          </a:p>
          <a:p>
            <a:pPr lvl="4">
              <a:defRPr sz="1800">
                <a:solidFill>
                  <a:srgbClr val="000000"/>
                </a:solidFill>
                <a:uFillTx/>
              </a:defRPr>
            </a:pPr>
            <a:r>
              <a:rPr sz="2000" dirty="0">
                <a:solidFill>
                  <a:srgbClr val="FFFFFF"/>
                </a:solidFill>
                <a:uFill>
                  <a:solidFill>
                    <a:srgbClr val="FFFFFF"/>
                  </a:solidFill>
                </a:uFill>
              </a:rPr>
              <a:t>Body Level Five</a:t>
            </a:r>
          </a:p>
        </p:txBody>
      </p:sp>
    </p:spTree>
    <p:extLst>
      <p:ext uri="{BB962C8B-B14F-4D97-AF65-F5344CB8AC3E}">
        <p14:creationId xmlns:p14="http://schemas.microsoft.com/office/powerpoint/2010/main" val="2917833703"/>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Main Title+ SubTitle+Number">
    <p:spTree>
      <p:nvGrpSpPr>
        <p:cNvPr id="1" name=""/>
        <p:cNvGrpSpPr/>
        <p:nvPr/>
      </p:nvGrpSpPr>
      <p:grpSpPr>
        <a:xfrm>
          <a:off x="0" y="0"/>
          <a:ext cx="0" cy="0"/>
          <a:chOff x="0" y="0"/>
          <a:chExt cx="0" cy="0"/>
        </a:xfrm>
      </p:grpSpPr>
      <p:cxnSp>
        <p:nvCxnSpPr>
          <p:cNvPr id="9" name="Straight Connector 8"/>
          <p:cNvCxnSpPr/>
          <p:nvPr userDrawn="1"/>
        </p:nvCxnSpPr>
        <p:spPr>
          <a:xfrm>
            <a:off x="0" y="1385567"/>
            <a:ext cx="9144000" cy="0"/>
          </a:xfrm>
          <a:prstGeom prst="line">
            <a:avLst/>
          </a:prstGeom>
          <a:ln>
            <a:solidFill>
              <a:srgbClr val="09436A"/>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0" y="-5460"/>
            <a:ext cx="9144000" cy="174400"/>
          </a:xfrm>
          <a:prstGeom prst="rect">
            <a:avLst/>
          </a:prstGeom>
          <a:solidFill>
            <a:srgbClr val="8E2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0" name="Rectangle 9"/>
          <p:cNvSpPr/>
          <p:nvPr userDrawn="1"/>
        </p:nvSpPr>
        <p:spPr>
          <a:xfrm>
            <a:off x="0" y="165073"/>
            <a:ext cx="9144000" cy="60959"/>
          </a:xfrm>
          <a:prstGeom prst="rect">
            <a:avLst/>
          </a:prstGeom>
          <a:solidFill>
            <a:srgbClr val="09436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6" name="Rectangle 15"/>
          <p:cNvSpPr/>
          <p:nvPr userDrawn="1"/>
        </p:nvSpPr>
        <p:spPr>
          <a:xfrm rot="10800000" flipV="1">
            <a:off x="0" y="6683600"/>
            <a:ext cx="9144000" cy="174400"/>
          </a:xfrm>
          <a:prstGeom prst="rect">
            <a:avLst/>
          </a:prstGeom>
          <a:solidFill>
            <a:srgbClr val="8E2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7" name="Rectangle 16"/>
          <p:cNvSpPr/>
          <p:nvPr userDrawn="1"/>
        </p:nvSpPr>
        <p:spPr>
          <a:xfrm rot="10800000" flipV="1">
            <a:off x="0" y="6628450"/>
            <a:ext cx="9144000" cy="60959"/>
          </a:xfrm>
          <a:prstGeom prst="rect">
            <a:avLst/>
          </a:prstGeom>
          <a:solidFill>
            <a:srgbClr val="09436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cxnSp>
        <p:nvCxnSpPr>
          <p:cNvPr id="12" name="Straight Connector 11"/>
          <p:cNvCxnSpPr/>
          <p:nvPr userDrawn="1"/>
        </p:nvCxnSpPr>
        <p:spPr>
          <a:xfrm>
            <a:off x="0" y="5662095"/>
            <a:ext cx="9144000" cy="0"/>
          </a:xfrm>
          <a:prstGeom prst="line">
            <a:avLst/>
          </a:prstGeom>
          <a:ln>
            <a:solidFill>
              <a:srgbClr val="09436A"/>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ChangeAspect="1"/>
          </p:cNvGrpSpPr>
          <p:nvPr userDrawn="1"/>
        </p:nvGrpSpPr>
        <p:grpSpPr>
          <a:xfrm>
            <a:off x="1290879" y="5904515"/>
            <a:ext cx="6555356" cy="552000"/>
            <a:chOff x="-8247311" y="1723287"/>
            <a:chExt cx="13639381" cy="1148517"/>
          </a:xfrm>
        </p:grpSpPr>
        <p:pic>
          <p:nvPicPr>
            <p:cNvPr id="15" name="Picture 2" descr="http://www.cambridgeassessment.org.uk/Images/cambridge-assessment-logo-footer.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67100" y="1890928"/>
              <a:ext cx="1924970" cy="5169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47311" y="1723287"/>
              <a:ext cx="10586936" cy="1148517"/>
            </a:xfrm>
            <a:prstGeom prst="rect">
              <a:avLst/>
            </a:prstGeom>
          </p:spPr>
        </p:pic>
      </p:grpSp>
    </p:spTree>
    <p:extLst>
      <p:ext uri="{BB962C8B-B14F-4D97-AF65-F5344CB8AC3E}">
        <p14:creationId xmlns:p14="http://schemas.microsoft.com/office/powerpoint/2010/main" val="277050152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Free Blank With Footer">
    <p:spTree>
      <p:nvGrpSpPr>
        <p:cNvPr id="1" name=""/>
        <p:cNvGrpSpPr/>
        <p:nvPr/>
      </p:nvGrpSpPr>
      <p:grpSpPr>
        <a:xfrm>
          <a:off x="0" y="0"/>
          <a:ext cx="0" cy="0"/>
          <a:chOff x="0" y="0"/>
          <a:chExt cx="0" cy="0"/>
        </a:xfrm>
      </p:grpSpPr>
      <p:sp>
        <p:nvSpPr>
          <p:cNvPr id="8" name="Rectangle 7"/>
          <p:cNvSpPr/>
          <p:nvPr userDrawn="1"/>
        </p:nvSpPr>
        <p:spPr>
          <a:xfrm>
            <a:off x="0" y="-5460"/>
            <a:ext cx="9144000" cy="174400"/>
          </a:xfrm>
          <a:prstGeom prst="rect">
            <a:avLst/>
          </a:prstGeom>
          <a:solidFill>
            <a:srgbClr val="8E2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9" name="Rectangle 8"/>
          <p:cNvSpPr/>
          <p:nvPr userDrawn="1"/>
        </p:nvSpPr>
        <p:spPr>
          <a:xfrm>
            <a:off x="0" y="165073"/>
            <a:ext cx="9144000" cy="60959"/>
          </a:xfrm>
          <a:prstGeom prst="rect">
            <a:avLst/>
          </a:prstGeom>
          <a:solidFill>
            <a:srgbClr val="09436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0" name="Rectangle 9"/>
          <p:cNvSpPr/>
          <p:nvPr userDrawn="1"/>
        </p:nvSpPr>
        <p:spPr>
          <a:xfrm rot="10800000" flipV="1">
            <a:off x="0" y="6683600"/>
            <a:ext cx="9144000" cy="174400"/>
          </a:xfrm>
          <a:prstGeom prst="rect">
            <a:avLst/>
          </a:prstGeom>
          <a:solidFill>
            <a:srgbClr val="8E2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1" name="Rectangle 10"/>
          <p:cNvSpPr/>
          <p:nvPr userDrawn="1"/>
        </p:nvSpPr>
        <p:spPr>
          <a:xfrm rot="10800000" flipV="1">
            <a:off x="0" y="6628450"/>
            <a:ext cx="9144000" cy="60959"/>
          </a:xfrm>
          <a:prstGeom prst="rect">
            <a:avLst/>
          </a:prstGeom>
          <a:solidFill>
            <a:srgbClr val="09436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b="16469"/>
          <a:stretch/>
        </p:blipFill>
        <p:spPr>
          <a:xfrm>
            <a:off x="676871" y="6061334"/>
            <a:ext cx="1279428" cy="481708"/>
          </a:xfrm>
          <a:prstGeom prst="rect">
            <a:avLst/>
          </a:prstGeom>
        </p:spPr>
      </p:pic>
    </p:spTree>
    <p:extLst>
      <p:ext uri="{BB962C8B-B14F-4D97-AF65-F5344CB8AC3E}">
        <p14:creationId xmlns:p14="http://schemas.microsoft.com/office/powerpoint/2010/main" val="2281743034"/>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Free Blank With Footer">
    <p:spTree>
      <p:nvGrpSpPr>
        <p:cNvPr id="1" name=""/>
        <p:cNvGrpSpPr/>
        <p:nvPr/>
      </p:nvGrpSpPr>
      <p:grpSpPr>
        <a:xfrm>
          <a:off x="0" y="0"/>
          <a:ext cx="0" cy="0"/>
          <a:chOff x="0" y="0"/>
          <a:chExt cx="0" cy="0"/>
        </a:xfrm>
      </p:grpSpPr>
      <p:sp>
        <p:nvSpPr>
          <p:cNvPr id="9" name="Rectangle 8"/>
          <p:cNvSpPr/>
          <p:nvPr userDrawn="1"/>
        </p:nvSpPr>
        <p:spPr>
          <a:xfrm>
            <a:off x="0" y="-5460"/>
            <a:ext cx="9144000" cy="174400"/>
          </a:xfrm>
          <a:prstGeom prst="rect">
            <a:avLst/>
          </a:prstGeom>
          <a:solidFill>
            <a:srgbClr val="8E2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4" name="Rectangle 13"/>
          <p:cNvSpPr/>
          <p:nvPr userDrawn="1"/>
        </p:nvSpPr>
        <p:spPr>
          <a:xfrm>
            <a:off x="0" y="165073"/>
            <a:ext cx="9144000" cy="60959"/>
          </a:xfrm>
          <a:prstGeom prst="rect">
            <a:avLst/>
          </a:prstGeom>
          <a:solidFill>
            <a:srgbClr val="09436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5" name="Rectangle 14"/>
          <p:cNvSpPr/>
          <p:nvPr userDrawn="1"/>
        </p:nvSpPr>
        <p:spPr>
          <a:xfrm rot="10800000" flipV="1">
            <a:off x="0" y="6683600"/>
            <a:ext cx="9144000" cy="174400"/>
          </a:xfrm>
          <a:prstGeom prst="rect">
            <a:avLst/>
          </a:prstGeom>
          <a:solidFill>
            <a:srgbClr val="8E2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sp>
        <p:nvSpPr>
          <p:cNvPr id="16" name="Rectangle 15"/>
          <p:cNvSpPr/>
          <p:nvPr userDrawn="1"/>
        </p:nvSpPr>
        <p:spPr>
          <a:xfrm rot="10800000" flipV="1">
            <a:off x="0" y="6628450"/>
            <a:ext cx="9144000" cy="60959"/>
          </a:xfrm>
          <a:prstGeom prst="rect">
            <a:avLst/>
          </a:prstGeom>
          <a:solidFill>
            <a:srgbClr val="09436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000" b="0" i="0" dirty="0">
              <a:latin typeface="Century Gothic Regular" charset="0"/>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6469"/>
          <a:stretch/>
        </p:blipFill>
        <p:spPr>
          <a:xfrm>
            <a:off x="676871" y="6061334"/>
            <a:ext cx="1279428" cy="481708"/>
          </a:xfrm>
          <a:prstGeom prst="rect">
            <a:avLst/>
          </a:prstGeom>
        </p:spPr>
      </p:pic>
    </p:spTree>
    <p:extLst>
      <p:ext uri="{BB962C8B-B14F-4D97-AF65-F5344CB8AC3E}">
        <p14:creationId xmlns:p14="http://schemas.microsoft.com/office/powerpoint/2010/main" val="1202916998"/>
      </p:ext>
    </p:extLst>
  </p:cSld>
  <p:clrMapOvr>
    <a:masterClrMapping/>
  </p:clrMapOvr>
  <p:timing>
    <p:tnLst>
      <p:par>
        <p:cTn xmlns:p14="http://schemas.microsoft.com/office/powerpoint/2010/main" id="1" dur="indefinite" restart="never" nodeType="tmRoot"/>
      </p:par>
    </p:tnLst>
  </p:timing>
  <p:extLst>
    <p:ext uri="{DCECCB84-F9BA-43D5-87BE-67443E8EF086}">
      <p15:sldGuideLst xmlns="" xmlns:p15="http://schemas.microsoft.com/office/powerpoint/2012/main">
        <p15:guide id="1" orient="horz" pos="2777" userDrawn="1">
          <p15:clr>
            <a:srgbClr val="FBAE40"/>
          </p15:clr>
        </p15:guide>
        <p15:guide id="2" pos="323" userDrawn="1">
          <p15:clr>
            <a:srgbClr val="FBAE40"/>
          </p15:clr>
        </p15:guide>
        <p15:guide id="3" pos="913" userDrawn="1">
          <p15:clr>
            <a:srgbClr val="FBAE40"/>
          </p15:clr>
        </p15:guide>
        <p15:guide id="4" orient="horz" pos="3049" userDrawn="1">
          <p15:clr>
            <a:srgbClr val="FBAE40"/>
          </p15:clr>
        </p15:guide>
        <p15:guide id="5" orient="horz" pos="28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4245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7" name="Bar_header_Blue.jpg"/>
          <p:cNvPicPr/>
          <p:nvPr userDrawn="1"/>
        </p:nvPicPr>
        <p:blipFill>
          <a:blip r:embed="rId2" cstate="screen">
            <a:extLst>
              <a:ext uri="{28A0092B-C50C-407E-A947-70E740481C1C}">
                <a14:useLocalDpi xmlns:a14="http://schemas.microsoft.com/office/drawing/2010/main"/>
              </a:ext>
            </a:extLst>
          </a:blip>
          <a:stretch>
            <a:fillRect/>
          </a:stretch>
        </p:blipFill>
        <p:spPr>
          <a:xfrm>
            <a:off x="-11113" y="0"/>
            <a:ext cx="9169401" cy="1003300"/>
          </a:xfrm>
          <a:prstGeom prst="rect">
            <a:avLst/>
          </a:prstGeom>
          <a:ln w="12700">
            <a:miter lim="400000"/>
          </a:ln>
        </p:spPr>
      </p:pic>
    </p:spTree>
    <p:extLst>
      <p:ext uri="{BB962C8B-B14F-4D97-AF65-F5344CB8AC3E}">
        <p14:creationId xmlns:p14="http://schemas.microsoft.com/office/powerpoint/2010/main" val="1446632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104380"/>
            <a:ext cx="8229600" cy="5490344"/>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3709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F5B473-05EF-8840-A936-B90C36A13F85}" type="datetimeFigureOut">
              <a:rPr lang="en-US" smtClean="0"/>
              <a:t>04/10/17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1397961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4245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379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135933"/>
            <a:ext cx="4038600" cy="5466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135933"/>
            <a:ext cx="4038600" cy="5466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200704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391788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421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aster #2">
    <p:bg>
      <p:bgPr>
        <a:solidFill>
          <a:srgbClr val="042453"/>
        </a:solidFill>
        <a:effectLst/>
      </p:bgPr>
    </p:bg>
    <p:spTree>
      <p:nvGrpSpPr>
        <p:cNvPr id="1" name=""/>
        <p:cNvGrpSpPr/>
        <p:nvPr/>
      </p:nvGrpSpPr>
      <p:grpSpPr>
        <a:xfrm>
          <a:off x="0" y="0"/>
          <a:ext cx="0" cy="0"/>
          <a:chOff x="0" y="0"/>
          <a:chExt cx="0" cy="0"/>
        </a:xfrm>
      </p:grpSpPr>
      <p:pic>
        <p:nvPicPr>
          <p:cNvPr id="5" name="Bar_header_Blue.jpg"/>
          <p:cNvPicPr/>
          <p:nvPr/>
        </p:nvPicPr>
        <p:blipFill>
          <a:blip r:embed="rId2" cstate="screen">
            <a:extLst>
              <a:ext uri="{28A0092B-C50C-407E-A947-70E740481C1C}">
                <a14:useLocalDpi xmlns:a14="http://schemas.microsoft.com/office/drawing/2010/main"/>
              </a:ext>
            </a:extLst>
          </a:blip>
          <a:stretch>
            <a:fillRect/>
          </a:stretch>
        </p:blipFill>
        <p:spPr>
          <a:xfrm>
            <a:off x="-11113" y="0"/>
            <a:ext cx="9169401" cy="1003300"/>
          </a:xfrm>
          <a:prstGeom prst="rect">
            <a:avLst/>
          </a:prstGeom>
          <a:ln w="12700">
            <a:miter lim="400000"/>
          </a:ln>
        </p:spPr>
      </p:pic>
      <p:sp>
        <p:nvSpPr>
          <p:cNvPr id="6" name="Shape 6"/>
          <p:cNvSpPr>
            <a:spLocks noGrp="1"/>
          </p:cNvSpPr>
          <p:nvPr>
            <p:ph type="body" idx="1"/>
          </p:nvPr>
        </p:nvSpPr>
        <p:spPr>
          <a:xfrm>
            <a:off x="457200" y="2997200"/>
            <a:ext cx="8229600" cy="2933700"/>
          </a:xfrm>
          <a:prstGeom prst="rect">
            <a:avLst/>
          </a:prstGeom>
        </p:spPr>
        <p:txBody>
          <a:bodyPr lIns="0" tIns="0" rIns="0" bIns="0">
            <a:noAutofit/>
          </a:bodyPr>
          <a:lstStyle>
            <a:lvl1pPr marR="40639" algn="ctr" defTabSz="457200">
              <a:spcBef>
                <a:spcPts val="700"/>
              </a:spcBef>
              <a:buFontTx/>
              <a:defRPr sz="3200" b="0">
                <a:solidFill>
                  <a:srgbClr val="FFFFFF"/>
                </a:solidFill>
                <a:uFill>
                  <a:solidFill>
                    <a:srgbClr val="FFFFFF"/>
                  </a:solidFill>
                </a:uFill>
              </a:defRPr>
            </a:lvl1pPr>
            <a:lvl2pPr marL="0" marR="40639" indent="0" algn="ctr" defTabSz="457200">
              <a:spcBef>
                <a:spcPts val="700"/>
              </a:spcBef>
              <a:buSzTx/>
              <a:buNone/>
              <a:defRPr b="0">
                <a:solidFill>
                  <a:srgbClr val="FFFFFF"/>
                </a:solidFill>
                <a:uFill>
                  <a:solidFill>
                    <a:srgbClr val="FFFFFF"/>
                  </a:solidFill>
                </a:uFill>
              </a:defRPr>
            </a:lvl2pPr>
            <a:lvl3pPr marL="0" marR="40639" indent="0" algn="ctr" defTabSz="457200">
              <a:spcBef>
                <a:spcPts val="500"/>
              </a:spcBef>
              <a:buSzTx/>
              <a:buNone/>
              <a:defRPr sz="2400" b="0">
                <a:solidFill>
                  <a:srgbClr val="FFFFFF"/>
                </a:solidFill>
                <a:uFill>
                  <a:solidFill>
                    <a:srgbClr val="FFFFFF"/>
                  </a:solidFill>
                </a:uFill>
              </a:defRPr>
            </a:lvl3pPr>
            <a:lvl4pPr marL="0" marR="40639" indent="0" algn="ctr" defTabSz="457200">
              <a:spcBef>
                <a:spcPts val="400"/>
              </a:spcBef>
              <a:buSzTx/>
              <a:buNone/>
              <a:defRPr sz="2000" b="0">
                <a:solidFill>
                  <a:srgbClr val="FFFFFF"/>
                </a:solidFill>
                <a:uFill>
                  <a:solidFill>
                    <a:srgbClr val="FFFFFF"/>
                  </a:solidFill>
                </a:uFill>
              </a:defRPr>
            </a:lvl4pPr>
            <a:lvl5pPr marL="0" marR="40639" indent="0" algn="ctr" defTabSz="457200">
              <a:spcBef>
                <a:spcPts val="400"/>
              </a:spcBef>
              <a:buSzTx/>
              <a:buNone/>
              <a:defRPr sz="2000" b="0">
                <a:solidFill>
                  <a:srgbClr val="FFFFFF"/>
                </a:solidFill>
                <a:uFill>
                  <a:solidFill>
                    <a:srgbClr val="FFFFFF"/>
                  </a:solidFill>
                </a:uFill>
              </a:defRPr>
            </a:lvl5pPr>
          </a:lstStyle>
          <a:p>
            <a:pPr lvl="0">
              <a:defRPr sz="1800" b="0">
                <a:solidFill>
                  <a:srgbClr val="000000"/>
                </a:solidFill>
                <a:uFillTx/>
              </a:defRPr>
            </a:pPr>
            <a:r>
              <a:rPr sz="3200" b="1" dirty="0">
                <a:solidFill>
                  <a:srgbClr val="FFFFFF"/>
                </a:solidFill>
                <a:uFill>
                  <a:solidFill>
                    <a:srgbClr val="FFFFFF"/>
                  </a:solidFill>
                </a:uFill>
              </a:rPr>
              <a:t>Body Level One</a:t>
            </a:r>
          </a:p>
          <a:p>
            <a:pPr lvl="1">
              <a:defRPr sz="1800">
                <a:solidFill>
                  <a:srgbClr val="000000"/>
                </a:solidFill>
                <a:uFillTx/>
              </a:defRPr>
            </a:pPr>
            <a:r>
              <a:rPr sz="2800" dirty="0">
                <a:solidFill>
                  <a:srgbClr val="FFFFFF"/>
                </a:solidFill>
                <a:uFill>
                  <a:solidFill>
                    <a:srgbClr val="FFFFFF"/>
                  </a:solidFill>
                </a:uFill>
              </a:rPr>
              <a:t>Body Level Two</a:t>
            </a:r>
          </a:p>
          <a:p>
            <a:pPr lvl="2">
              <a:defRPr sz="1800">
                <a:solidFill>
                  <a:srgbClr val="000000"/>
                </a:solidFill>
                <a:uFillTx/>
              </a:defRPr>
            </a:pPr>
            <a:r>
              <a:rPr sz="2400" dirty="0">
                <a:solidFill>
                  <a:srgbClr val="FFFFFF"/>
                </a:solidFill>
                <a:uFill>
                  <a:solidFill>
                    <a:srgbClr val="FFFFFF"/>
                  </a:solidFill>
                </a:uFill>
              </a:rPr>
              <a:t>Body Level Three</a:t>
            </a:r>
          </a:p>
          <a:p>
            <a:pPr lvl="3">
              <a:defRPr sz="1800">
                <a:solidFill>
                  <a:srgbClr val="000000"/>
                </a:solidFill>
                <a:uFillTx/>
              </a:defRPr>
            </a:pPr>
            <a:r>
              <a:rPr sz="2000" dirty="0">
                <a:solidFill>
                  <a:srgbClr val="FFFFFF"/>
                </a:solidFill>
                <a:uFill>
                  <a:solidFill>
                    <a:srgbClr val="FFFFFF"/>
                  </a:solidFill>
                </a:uFill>
              </a:rPr>
              <a:t>Body Level Four</a:t>
            </a:r>
          </a:p>
          <a:p>
            <a:pPr lvl="4">
              <a:defRPr sz="1800">
                <a:solidFill>
                  <a:srgbClr val="000000"/>
                </a:solidFill>
                <a:uFillTx/>
              </a:defRPr>
            </a:pPr>
            <a:r>
              <a:rPr sz="2000" dirty="0">
                <a:solidFill>
                  <a:srgbClr val="FFFFFF"/>
                </a:solidFill>
                <a:uFill>
                  <a:solidFill>
                    <a:srgbClr val="FFFFFF"/>
                  </a:solidFill>
                </a:uFill>
              </a:rPr>
              <a:t>Body Level Five</a:t>
            </a:r>
          </a:p>
        </p:txBody>
      </p:sp>
    </p:spTree>
    <p:extLst>
      <p:ext uri="{BB962C8B-B14F-4D97-AF65-F5344CB8AC3E}">
        <p14:creationId xmlns:p14="http://schemas.microsoft.com/office/powerpoint/2010/main" val="2544576951"/>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a:xfrm>
            <a:off x="457200" y="6356353"/>
            <a:ext cx="2133600" cy="365125"/>
          </a:xfrm>
          <a:prstGeom prst="rect">
            <a:avLst/>
          </a:prstGeom>
        </p:spPr>
        <p:txBody>
          <a:bodyPr/>
          <a:lstStyle>
            <a:lvl1pPr>
              <a:defRPr>
                <a:ea typeface="ＭＳ Ｐゴシック" charset="0"/>
                <a:cs typeface="ＭＳ Ｐゴシック" charset="0"/>
              </a:defRPr>
            </a:lvl1pPr>
          </a:lstStyle>
          <a:p>
            <a:pPr>
              <a:defRPr/>
            </a:pPr>
            <a:endParaRPr lang="en-US">
              <a:solidFill>
                <a:prstClr val="black"/>
              </a:solidFill>
              <a:latin typeface="Calibri"/>
            </a:endParaRPr>
          </a:p>
        </p:txBody>
      </p:sp>
      <p:sp>
        <p:nvSpPr>
          <p:cNvPr id="6" name="Footer Placeholder 4"/>
          <p:cNvSpPr>
            <a:spLocks noGrp="1"/>
          </p:cNvSpPr>
          <p:nvPr>
            <p:ph type="ftr" sz="quarter" idx="11"/>
          </p:nvPr>
        </p:nvSpPr>
        <p:spPr>
          <a:xfrm>
            <a:off x="3124200" y="6356353"/>
            <a:ext cx="2895600" cy="365125"/>
          </a:xfrm>
          <a:prstGeom prst="rect">
            <a:avLst/>
          </a:prstGeom>
        </p:spPr>
        <p:txBody>
          <a:bodyPr/>
          <a:lstStyle>
            <a:lvl1pPr>
              <a:defRPr>
                <a:ea typeface="ＭＳ Ｐゴシック" charset="0"/>
                <a:cs typeface="ＭＳ Ｐゴシック" charset="0"/>
              </a:defRPr>
            </a:lvl1pPr>
          </a:lstStyle>
          <a:p>
            <a:pPr>
              <a:defRPr/>
            </a:pPr>
            <a:endParaRPr lang="en-US">
              <a:solidFill>
                <a:prstClr val="black"/>
              </a:solidFill>
              <a:latin typeface="Calibri"/>
            </a:endParaRPr>
          </a:p>
        </p:txBody>
      </p:sp>
      <p:sp>
        <p:nvSpPr>
          <p:cNvPr id="7" name="Slide Number Placeholder 5"/>
          <p:cNvSpPr>
            <a:spLocks noGrp="1"/>
          </p:cNvSpPr>
          <p:nvPr>
            <p:ph type="sldNum" sz="quarter" idx="12"/>
          </p:nvPr>
        </p:nvSpPr>
        <p:spPr>
          <a:xfrm>
            <a:off x="6553200" y="6356353"/>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B65D029-5DAD-4F49-B997-32C9393049A1}" type="slidenum">
              <a:rPr lang="en-US">
                <a:solidFill>
                  <a:prstClr val="black"/>
                </a:solidFill>
                <a:latin typeface="Calibri"/>
              </a:rPr>
              <a:pPr>
                <a:defRPr/>
              </a:pPr>
              <a:t>‹#›</a:t>
            </a:fld>
            <a:endParaRPr lang="en-US">
              <a:solidFill>
                <a:prstClr val="black"/>
              </a:solidFill>
              <a:latin typeface="Calibri"/>
            </a:endParaRPr>
          </a:p>
        </p:txBody>
      </p:sp>
    </p:spTree>
    <p:extLst>
      <p:ext uri="{BB962C8B-B14F-4D97-AF65-F5344CB8AC3E}">
        <p14:creationId xmlns:p14="http://schemas.microsoft.com/office/powerpoint/2010/main" val="334382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5B473-05EF-8840-A936-B90C36A13F85}" type="datetimeFigureOut">
              <a:rPr lang="en-US" smtClean="0"/>
              <a:t>04/10/17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114514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5B473-05EF-8840-A936-B90C36A13F85}" type="datetimeFigureOut">
              <a:rPr lang="en-US" smtClean="0"/>
              <a:t>04/10/17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194656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5B473-05EF-8840-A936-B90C36A13F85}" type="datetimeFigureOut">
              <a:rPr lang="en-US" smtClean="0"/>
              <a:t>04/10/17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109447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F5B473-05EF-8840-A936-B90C36A13F85}" type="datetimeFigureOut">
              <a:rPr lang="en-US" smtClean="0"/>
              <a:t>04/10/17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391776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5B473-05EF-8840-A936-B90C36A13F85}" type="datetimeFigureOut">
              <a:rPr lang="en-US" smtClean="0"/>
              <a:t>04/10/17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201177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B473-05EF-8840-A936-B90C36A13F85}" type="datetimeFigureOut">
              <a:rPr lang="en-US" smtClean="0"/>
              <a:t>04/10/17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2909972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B473-05EF-8840-A936-B90C36A13F85}" type="datetimeFigureOut">
              <a:rPr lang="en-US" smtClean="0"/>
              <a:t>04/10/17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F89A5-AC62-4741-BB33-8A36399F7B2A}" type="slidenum">
              <a:rPr lang="en-US" smtClean="0"/>
              <a:t>‹#›</a:t>
            </a:fld>
            <a:endParaRPr lang="en-US"/>
          </a:p>
        </p:txBody>
      </p:sp>
    </p:spTree>
    <p:extLst>
      <p:ext uri="{BB962C8B-B14F-4D97-AF65-F5344CB8AC3E}">
        <p14:creationId xmlns:p14="http://schemas.microsoft.com/office/powerpoint/2010/main" val="1630345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5B473-05EF-8840-A936-B90C36A13F85}" type="datetimeFigureOut">
              <a:rPr lang="en-US" smtClean="0"/>
              <a:t>04/10/17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F89A5-AC62-4741-BB33-8A36399F7B2A}" type="slidenum">
              <a:rPr lang="en-US" smtClean="0"/>
              <a:t>‹#›</a:t>
            </a:fld>
            <a:endParaRPr lang="en-US"/>
          </a:p>
        </p:txBody>
      </p:sp>
    </p:spTree>
    <p:extLst>
      <p:ext uri="{BB962C8B-B14F-4D97-AF65-F5344CB8AC3E}">
        <p14:creationId xmlns:p14="http://schemas.microsoft.com/office/powerpoint/2010/main" val="2365485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2" r:id="rId15"/>
    <p:sldLayoutId id="2147483673" r:id="rId16"/>
    <p:sldLayoutId id="2147483674"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877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104380"/>
            <a:ext cx="8229600" cy="5411460"/>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6695995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txStyles>
    <p:titleStyle>
      <a:lvl1pPr algn="ctr" defTabSz="457200" rtl="0" eaLnBrk="1" latinLnBrk="0" hangingPunct="1">
        <a:spcBef>
          <a:spcPct val="0"/>
        </a:spcBef>
        <a:buNone/>
        <a:defRPr sz="3200" b="1" i="0" kern="1200" spc="0">
          <a:solidFill>
            <a:srgbClr val="9D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b="1"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 Id="rId3" Type="http://schemas.openxmlformats.org/officeDocument/2006/relationships/image" Target="../media/image8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9.emf"/><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emf"/><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 Id="rId3" Type="http://schemas.openxmlformats.org/officeDocument/2006/relationships/image" Target="../media/image10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0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 Id="rId3" Type="http://schemas.openxmlformats.org/officeDocument/2006/relationships/image" Target="../media/image105.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6.png"/><Relationship Id="rId3" Type="http://schemas.openxmlformats.org/officeDocument/2006/relationships/image" Target="../media/image107.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mathsreports.wordpress.com/overall-narrative/mathematics-is-important/"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hyperlink" Target="https://mathsreports.wordpress.com/overall-narrative/mathematics-is-important/" TargetMode="Externa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6.xml"/><Relationship Id="rId2" Type="http://schemas.openxmlformats.org/officeDocument/2006/relationships/notesSlide" Target="../notesSlides/notesSlide8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 Id="rId3" Type="http://schemas.openxmlformats.org/officeDocument/2006/relationships/image" Target="../media/image108.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9.xml"/><Relationship Id="rId3" Type="http://schemas.openxmlformats.org/officeDocument/2006/relationships/image" Target="../media/image109.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0.png"/><Relationship Id="rId3" Type="http://schemas.openxmlformats.org/officeDocument/2006/relationships/image" Target="../media/image11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70.xml.rels><?xml version="1.0" encoding="UTF-8" standalone="yes"?>
<Relationships xmlns="http://schemas.openxmlformats.org/package/2006/relationships"><Relationship Id="rId3" Type="http://schemas.openxmlformats.org/officeDocument/2006/relationships/hyperlink" Target="http://cambridgemaths.org/" TargetMode="External"/><Relationship Id="rId4" Type="http://schemas.openxmlformats.org/officeDocument/2006/relationships/hyperlink" Target="http://www.cambridgemaths.org/" TargetMode="External"/><Relationship Id="rId5" Type="http://schemas.openxmlformats.org/officeDocument/2006/relationships/image" Target="../media/image114.png"/><Relationship Id="rId6" Type="http://schemas.openxmlformats.org/officeDocument/2006/relationships/hyperlink" Target="mailto:info@cambridgemaths.org" TargetMode="External"/><Relationship Id="rId7" Type="http://schemas.openxmlformats.org/officeDocument/2006/relationships/image" Target="../media/image115.png"/><Relationship Id="rId8" Type="http://schemas.openxmlformats.org/officeDocument/2006/relationships/hyperlink" Target="https://twitter.com/cambridgemaths" TargetMode="External"/><Relationship Id="rId9" Type="http://schemas.openxmlformats.org/officeDocument/2006/relationships/image" Target="../media/image116.png"/><Relationship Id="rId10" Type="http://schemas.openxmlformats.org/officeDocument/2006/relationships/hyperlink" Target="https://www.linkedin.com/company/cambridge-mathematics?trk=biz-companies-cym" TargetMode="External"/><Relationship Id="rId11" Type="http://schemas.openxmlformats.org/officeDocument/2006/relationships/image" Target="../media/image117.png"/><Relationship Id="rId1" Type="http://schemas.openxmlformats.org/officeDocument/2006/relationships/slideLayout" Target="../slideLayouts/slideLayout15.xml"/><Relationship Id="rId2" Type="http://schemas.openxmlformats.org/officeDocument/2006/relationships/notesSlide" Target="../notesSlides/notesSlide9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wmf"/><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gif"/><Relationship Id="rId3" Type="http://schemas.openxmlformats.org/officeDocument/2006/relationships/image" Target="../media/image21.gif"/></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wmf"/><Relationship Id="rId5" Type="http://schemas.openxmlformats.org/officeDocument/2006/relationships/image" Target="../media/image33.wmf"/><Relationship Id="rId6" Type="http://schemas.openxmlformats.org/officeDocument/2006/relationships/image" Target="../media/image34.wmf"/><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96.xml.rels><?xml version="1.0" encoding="UTF-8" standalone="yes"?>
<Relationships xmlns="http://schemas.openxmlformats.org/package/2006/relationships"><Relationship Id="rId9" Type="http://schemas.openxmlformats.org/officeDocument/2006/relationships/image" Target="../media/image6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73.png"/><Relationship Id="rId10" Type="http://schemas.openxmlformats.org/officeDocument/2006/relationships/image" Target="../media/image61.png"/><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4" Type="http://schemas.openxmlformats.org/officeDocument/2006/relationships/image" Target="../media/image65.png"/><Relationship Id="rId15" Type="http://schemas.openxmlformats.org/officeDocument/2006/relationships/image" Target="../media/image66.png"/><Relationship Id="rId16" Type="http://schemas.openxmlformats.org/officeDocument/2006/relationships/image" Target="../media/image67.png"/><Relationship Id="rId17" Type="http://schemas.openxmlformats.org/officeDocument/2006/relationships/image" Target="../media/image68.png"/><Relationship Id="rId18" Type="http://schemas.openxmlformats.org/officeDocument/2006/relationships/image" Target="../media/image69.png"/><Relationship Id="rId19"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1" Type="http://schemas.openxmlformats.org/officeDocument/2006/relationships/image" Target="../media/image83.pn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a:bodyPr>
          <a:lstStyle/>
          <a:p>
            <a:pPr marL="0" marR="32511" indent="0" algn="l" defTabSz="365760">
              <a:spcBef>
                <a:spcPts val="600"/>
              </a:spcBef>
              <a:buNone/>
              <a:defRPr sz="1800" b="0">
                <a:solidFill>
                  <a:srgbClr val="000000"/>
                </a:solidFill>
                <a:uFillTx/>
              </a:defRPr>
            </a:pPr>
            <a:r>
              <a:rPr lang="en-GB" sz="2800" dirty="0">
                <a:solidFill>
                  <a:schemeClr val="bg1"/>
                </a:solidFill>
                <a:latin typeface="+mj-lt"/>
              </a:rPr>
              <a:t>	</a:t>
            </a:r>
            <a:r>
              <a:rPr lang="en-GB" sz="2800" dirty="0" smtClean="0">
                <a:solidFill>
                  <a:schemeClr val="bg1"/>
                </a:solidFill>
                <a:latin typeface="+mj-lt"/>
              </a:rPr>
              <a:t>	</a:t>
            </a:r>
            <a:r>
              <a:rPr lang="en-GB" sz="2800" b="1" dirty="0" smtClean="0">
                <a:solidFill>
                  <a:srgbClr val="FF0000"/>
                </a:solidFill>
                <a:latin typeface="+mj-lt"/>
              </a:rPr>
              <a:t>Impact-focused research  </a:t>
            </a:r>
          </a:p>
          <a:p>
            <a:pPr marL="0" marR="32511" indent="0" defTabSz="365760">
              <a:spcBef>
                <a:spcPts val="600"/>
              </a:spcBef>
              <a:buNone/>
              <a:defRPr sz="1800" b="0">
                <a:solidFill>
                  <a:srgbClr val="000000"/>
                </a:solidFill>
                <a:uFillTx/>
              </a:defRPr>
            </a:pPr>
            <a:r>
              <a:rPr lang="en-GB" sz="2800" b="1" dirty="0" smtClean="0">
                <a:solidFill>
                  <a:srgbClr val="FF0000"/>
                </a:solidFill>
                <a:latin typeface="+mj-lt"/>
              </a:rPr>
              <a:t>– how can it become more effective?</a:t>
            </a: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smtClean="0">
                <a:solidFill>
                  <a:srgbClr val="FFFFFF"/>
                </a:solidFill>
                <a:uFill>
                  <a:solidFill>
                    <a:srgbClr val="FFFFFF"/>
                  </a:solidFill>
                </a:uFill>
                <a:latin typeface="+mj-lt"/>
              </a:rPr>
              <a:t>What’s the problem?</a:t>
            </a: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560" b="0" dirty="0" smtClean="0">
                <a:solidFill>
                  <a:srgbClr val="FFFFFF"/>
                </a:solidFill>
                <a:uFill>
                  <a:solidFill>
                    <a:srgbClr val="FFFFFF"/>
                  </a:solidFill>
                </a:uFill>
                <a:latin typeface="+mj-lt"/>
              </a:rPr>
              <a:t>Hugh Burkhardt</a:t>
            </a:r>
          </a:p>
          <a:p>
            <a:pPr marL="0" marR="32511" lvl="0" indent="0" defTabSz="365760">
              <a:spcBef>
                <a:spcPts val="600"/>
              </a:spcBef>
              <a:buNone/>
              <a:defRPr sz="1800" b="0">
                <a:solidFill>
                  <a:srgbClr val="000000"/>
                </a:solidFill>
                <a:uFillTx/>
              </a:defRPr>
            </a:pPr>
            <a:endParaRPr sz="2240" b="0" dirty="0">
              <a:solidFill>
                <a:srgbClr val="FFFFFF"/>
              </a:solidFill>
              <a:uFill>
                <a:solidFill>
                  <a:srgbClr val="FFFFFF"/>
                </a:solidFill>
              </a:uFill>
              <a:latin typeface="+mj-lt"/>
            </a:endParaRPr>
          </a:p>
          <a:p>
            <a:pPr marL="0" marR="0" lvl="0" indent="0" defTabSz="365760">
              <a:spcBef>
                <a:spcPts val="0"/>
              </a:spcBef>
              <a:buNone/>
              <a:defRPr sz="1800" b="0">
                <a:solidFill>
                  <a:srgbClr val="000000"/>
                </a:solidFill>
                <a:uFillTx/>
              </a:defRPr>
            </a:pPr>
            <a:r>
              <a:rPr lang="en-GB" sz="2560" b="0" dirty="0" smtClean="0">
                <a:solidFill>
                  <a:schemeClr val="bg1"/>
                </a:solidFill>
                <a:latin typeface="+mj-lt"/>
              </a:rPr>
              <a:t>Shell Centre Jubilee Conference</a:t>
            </a:r>
            <a:br>
              <a:rPr lang="en-GB" sz="2560" b="0" dirty="0" smtClean="0">
                <a:solidFill>
                  <a:schemeClr val="bg1"/>
                </a:solidFill>
                <a:latin typeface="+mj-lt"/>
              </a:rPr>
            </a:br>
            <a:r>
              <a:rPr lang="en-GB" sz="2560" b="0" dirty="0" smtClean="0">
                <a:solidFill>
                  <a:schemeClr val="bg1"/>
                </a:solidFill>
                <a:latin typeface="+mj-lt"/>
              </a:rPr>
              <a:t>September 2017</a:t>
            </a:r>
            <a:endParaRPr sz="2560" b="0" dirty="0">
              <a:solidFill>
                <a:schemeClr val="bg1"/>
              </a:solidFill>
              <a:latin typeface="+mj-lt"/>
            </a:endParaRPr>
          </a:p>
        </p:txBody>
      </p:sp>
    </p:spTree>
    <p:extLst>
      <p:ext uri="{BB962C8B-B14F-4D97-AF65-F5344CB8AC3E}">
        <p14:creationId xmlns:p14="http://schemas.microsoft.com/office/powerpoint/2010/main" val="15952665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academic value system </a:t>
            </a:r>
          </a:p>
        </p:txBody>
      </p:sp>
      <p:sp>
        <p:nvSpPr>
          <p:cNvPr id="3" name="Content Placeholder 2"/>
          <p:cNvSpPr>
            <a:spLocks noGrp="1"/>
          </p:cNvSpPr>
          <p:nvPr>
            <p:ph idx="1"/>
          </p:nvPr>
        </p:nvSpPr>
        <p:spPr/>
        <p:txBody>
          <a:bodyPr/>
          <a:lstStyle/>
          <a:p>
            <a:pPr>
              <a:buNone/>
            </a:pPr>
            <a:r>
              <a:rPr lang="en-US" b="0" dirty="0" smtClean="0">
                <a:latin typeface="Arial" charset="0"/>
              </a:rPr>
              <a:t>It currently </a:t>
            </a:r>
            <a:r>
              <a:rPr lang="en-US" b="0" dirty="0" err="1" smtClean="0">
                <a:latin typeface="Arial" charset="0"/>
              </a:rPr>
              <a:t>favours</a:t>
            </a:r>
            <a:r>
              <a:rPr lang="en-US" b="0" dirty="0" smtClean="0">
                <a:latin typeface="Arial" charset="0"/>
              </a:rPr>
              <a:t> </a:t>
            </a:r>
          </a:p>
          <a:p>
            <a:r>
              <a:rPr lang="en-US" b="0" dirty="0" smtClean="0">
                <a:latin typeface="Arial" charset="0"/>
              </a:rPr>
              <a:t>new </a:t>
            </a:r>
            <a:r>
              <a:rPr lang="en-US" b="0" dirty="0">
                <a:latin typeface="Arial" charset="0"/>
              </a:rPr>
              <a:t>ideas </a:t>
            </a:r>
            <a:r>
              <a:rPr lang="en-US" b="0" i="1" dirty="0">
                <a:solidFill>
                  <a:schemeClr val="hlink"/>
                </a:solidFill>
                <a:latin typeface="Arial" charset="0"/>
              </a:rPr>
              <a:t>over</a:t>
            </a:r>
            <a:r>
              <a:rPr lang="en-US" b="0" dirty="0">
                <a:latin typeface="Arial" charset="0"/>
              </a:rPr>
              <a:t> reliable research</a:t>
            </a:r>
          </a:p>
          <a:p>
            <a:r>
              <a:rPr lang="en-US" b="0" dirty="0">
                <a:latin typeface="Arial" charset="0"/>
              </a:rPr>
              <a:t>new results </a:t>
            </a:r>
            <a:r>
              <a:rPr lang="en-US" b="0" i="1" dirty="0">
                <a:solidFill>
                  <a:schemeClr val="hlink"/>
                </a:solidFill>
                <a:latin typeface="Arial" charset="0"/>
              </a:rPr>
              <a:t>over</a:t>
            </a:r>
            <a:r>
              <a:rPr lang="en-US" b="0" dirty="0">
                <a:latin typeface="Arial" charset="0"/>
              </a:rPr>
              <a:t> replication and extension</a:t>
            </a:r>
          </a:p>
          <a:p>
            <a:r>
              <a:rPr lang="en-US" b="0" dirty="0">
                <a:latin typeface="Arial" charset="0"/>
              </a:rPr>
              <a:t>trustworthiness </a:t>
            </a:r>
            <a:r>
              <a:rPr lang="en-US" b="0" i="1" dirty="0">
                <a:solidFill>
                  <a:schemeClr val="hlink"/>
                </a:solidFill>
                <a:latin typeface="Arial" charset="0"/>
              </a:rPr>
              <a:t>over</a:t>
            </a:r>
            <a:r>
              <a:rPr lang="en-US" b="0" dirty="0">
                <a:latin typeface="Arial" charset="0"/>
              </a:rPr>
              <a:t> generalizability</a:t>
            </a:r>
          </a:p>
          <a:p>
            <a:r>
              <a:rPr lang="en-US" b="0" dirty="0">
                <a:latin typeface="Arial" charset="0"/>
              </a:rPr>
              <a:t>small studies </a:t>
            </a:r>
            <a:r>
              <a:rPr lang="en-US" b="0" i="1" dirty="0">
                <a:solidFill>
                  <a:schemeClr val="hlink"/>
                </a:solidFill>
                <a:latin typeface="Arial" charset="0"/>
              </a:rPr>
              <a:t>over</a:t>
            </a:r>
            <a:r>
              <a:rPr lang="en-US" b="0" dirty="0">
                <a:latin typeface="Arial" charset="0"/>
              </a:rPr>
              <a:t> major programs</a:t>
            </a:r>
          </a:p>
          <a:p>
            <a:r>
              <a:rPr lang="en-US" b="0" dirty="0">
                <a:latin typeface="Arial" charset="0"/>
              </a:rPr>
              <a:t>personal research </a:t>
            </a:r>
            <a:r>
              <a:rPr lang="en-US" b="0" i="1" dirty="0">
                <a:solidFill>
                  <a:schemeClr val="hlink"/>
                </a:solidFill>
                <a:latin typeface="Arial" charset="0"/>
              </a:rPr>
              <a:t>over</a:t>
            </a:r>
            <a:r>
              <a:rPr lang="en-US" b="0" dirty="0">
                <a:latin typeface="Arial" charset="0"/>
              </a:rPr>
              <a:t> team research</a:t>
            </a:r>
          </a:p>
          <a:p>
            <a:r>
              <a:rPr lang="en-US" b="0" dirty="0">
                <a:latin typeface="Arial" charset="0"/>
              </a:rPr>
              <a:t>first author </a:t>
            </a:r>
            <a:r>
              <a:rPr lang="en-US" b="0" i="1" dirty="0">
                <a:solidFill>
                  <a:schemeClr val="hlink"/>
                </a:solidFill>
                <a:latin typeface="Arial" charset="0"/>
              </a:rPr>
              <a:t>over</a:t>
            </a:r>
            <a:r>
              <a:rPr lang="en-US" b="0" dirty="0">
                <a:latin typeface="Arial" charset="0"/>
              </a:rPr>
              <a:t> team member</a:t>
            </a:r>
          </a:p>
          <a:p>
            <a:r>
              <a:rPr lang="en-US" b="0" dirty="0">
                <a:latin typeface="Arial" charset="0"/>
              </a:rPr>
              <a:t>disputation </a:t>
            </a:r>
            <a:r>
              <a:rPr lang="en-US" b="0" i="1" dirty="0">
                <a:solidFill>
                  <a:schemeClr val="hlink"/>
                </a:solidFill>
                <a:latin typeface="Arial" charset="0"/>
              </a:rPr>
              <a:t>over</a:t>
            </a:r>
            <a:r>
              <a:rPr lang="en-US" b="0" dirty="0">
                <a:latin typeface="Arial" charset="0"/>
              </a:rPr>
              <a:t> consensus </a:t>
            </a:r>
            <a:r>
              <a:rPr lang="en-US" b="0" dirty="0" smtClean="0">
                <a:latin typeface="Arial" charset="0"/>
              </a:rPr>
              <a:t>building</a:t>
            </a:r>
            <a:br>
              <a:rPr lang="en-US" b="0" dirty="0" smtClean="0">
                <a:latin typeface="Arial" charset="0"/>
              </a:rPr>
            </a:br>
            <a:endParaRPr lang="en-US" b="0" dirty="0">
              <a:latin typeface="Arial" charset="0"/>
            </a:endParaRPr>
          </a:p>
          <a:p>
            <a:pPr algn="ctr">
              <a:buNone/>
            </a:pPr>
            <a:r>
              <a:rPr lang="en-US" b="0" dirty="0" smtClean="0">
                <a:solidFill>
                  <a:schemeClr val="hlink"/>
                </a:solidFill>
                <a:latin typeface="Arial" charset="0"/>
              </a:rPr>
              <a:t>Journal papers </a:t>
            </a:r>
            <a:r>
              <a:rPr lang="en-US" b="0" i="1" dirty="0">
                <a:solidFill>
                  <a:schemeClr val="hlink"/>
                </a:solidFill>
                <a:latin typeface="Arial" charset="0"/>
              </a:rPr>
              <a:t>over</a:t>
            </a:r>
            <a:r>
              <a:rPr lang="en-US" b="0" dirty="0">
                <a:latin typeface="Arial" charset="0"/>
              </a:rPr>
              <a:t> </a:t>
            </a:r>
            <a:r>
              <a:rPr lang="en-US" b="0" dirty="0" smtClean="0">
                <a:solidFill>
                  <a:schemeClr val="hlink"/>
                </a:solidFill>
                <a:latin typeface="Arial" charset="0"/>
              </a:rPr>
              <a:t>products and </a:t>
            </a:r>
            <a:r>
              <a:rPr lang="en-US" b="0" dirty="0">
                <a:solidFill>
                  <a:schemeClr val="hlink"/>
                </a:solidFill>
                <a:latin typeface="Arial" charset="0"/>
              </a:rPr>
              <a:t>processes</a:t>
            </a:r>
            <a:endParaRPr lang="en-US" b="0" dirty="0">
              <a:solidFill>
                <a:schemeClr val="folHlink"/>
              </a:solidFill>
              <a:latin typeface="Arial" charset="0"/>
            </a:endParaRPr>
          </a:p>
          <a:p>
            <a:endParaRPr lang="en-US" dirty="0"/>
          </a:p>
        </p:txBody>
      </p:sp>
    </p:spTree>
    <p:extLst>
      <p:ext uri="{BB962C8B-B14F-4D97-AF65-F5344CB8AC3E}">
        <p14:creationId xmlns:p14="http://schemas.microsoft.com/office/powerpoint/2010/main" val="187883694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89496"/>
            <a:ext cx="8229600" cy="1143000"/>
          </a:xfrm>
        </p:spPr>
        <p:txBody>
          <a:bodyPr>
            <a:normAutofit fontScale="90000"/>
          </a:bodyPr>
          <a:lstStyle/>
          <a:p>
            <a:r>
              <a:rPr lang="en-US" b="1" dirty="0" smtClean="0">
                <a:solidFill>
                  <a:srgbClr val="0000FF"/>
                </a:solidFill>
                <a:latin typeface="Gotham-Book"/>
                <a:cs typeface="Gotham-Book"/>
              </a:rPr>
              <a:t>Now, let’s look at this FAL one dimension at a time.</a:t>
            </a:r>
            <a:r>
              <a:rPr lang="en-US" b="1" dirty="0" smtClean="0">
                <a:solidFill>
                  <a:srgbClr val="3665AA"/>
                </a:solidFill>
                <a:latin typeface="Gotham-Book"/>
                <a:cs typeface="Gotham-Book"/>
              </a:rPr>
              <a:t> </a:t>
            </a:r>
            <a:endParaRPr lang="en-US" b="1" dirty="0">
              <a:solidFill>
                <a:srgbClr val="3665AA"/>
              </a:solidFill>
              <a:latin typeface="Arial"/>
              <a:cs typeface="Arial"/>
            </a:endParaRP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9212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7119137"/>
              </p:ext>
            </p:extLst>
          </p:nvPr>
        </p:nvGraphicFramePr>
        <p:xfrm>
          <a:off x="348751" y="329000"/>
          <a:ext cx="8416066" cy="6211515"/>
        </p:xfrm>
        <a:graphic>
          <a:graphicData uri="http://schemas.openxmlformats.org/drawingml/2006/table">
            <a:tbl>
              <a:tblPr/>
              <a:tblGrid>
                <a:gridCol w="8416066"/>
              </a:tblGrid>
              <a:tr h="537901">
                <a:tc>
                  <a:txBody>
                    <a:bodyPr/>
                    <a:lstStyle/>
                    <a:p>
                      <a:pPr algn="ctr" fontAlgn="ctr"/>
                      <a:r>
                        <a:rPr lang="en-US" sz="3200" b="1" i="0" u="none" strike="noStrike" dirty="0">
                          <a:solidFill>
                            <a:srgbClr val="FFFFFF"/>
                          </a:solidFill>
                          <a:effectLst/>
                          <a:latin typeface="Calibri"/>
                        </a:rPr>
                        <a:t>The Mathematics</a:t>
                      </a:r>
                    </a:p>
                  </a:txBody>
                  <a:tcPr marL="9796" marR="9796" marT="979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BACC6"/>
                    </a:solidFill>
                  </a:tcPr>
                </a:tc>
              </a:tr>
              <a:tr h="1803545">
                <a:tc>
                  <a:txBody>
                    <a:bodyPr/>
                    <a:lstStyle/>
                    <a:p>
                      <a:pPr algn="ctr" fontAlgn="ctr"/>
                      <a:r>
                        <a:rPr lang="en-US" sz="3200" b="0" i="1" u="none" strike="noStrike" dirty="0">
                          <a:solidFill>
                            <a:srgbClr val="000000"/>
                          </a:solidFill>
                          <a:effectLst/>
                          <a:latin typeface="Calibri"/>
                        </a:rPr>
                        <a:t>How </a:t>
                      </a:r>
                      <a:r>
                        <a:rPr lang="en-US" sz="3200" b="0" i="1" u="none" strike="noStrike" dirty="0" smtClean="0">
                          <a:solidFill>
                            <a:srgbClr val="000000"/>
                          </a:solidFill>
                          <a:effectLst/>
                          <a:latin typeface="Calibri"/>
                        </a:rPr>
                        <a:t>rich and connected is </a:t>
                      </a:r>
                      <a:r>
                        <a:rPr lang="en-US" sz="3200" b="0" i="1" u="none" strike="noStrike" dirty="0">
                          <a:solidFill>
                            <a:srgbClr val="000000"/>
                          </a:solidFill>
                          <a:effectLst/>
                          <a:latin typeface="Calibri"/>
                        </a:rPr>
                        <a:t>the mathematical content?</a:t>
                      </a: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AEEF3"/>
                    </a:solidFill>
                  </a:tcPr>
                </a:tc>
              </a:tr>
              <a:tr h="3870069">
                <a:tc>
                  <a:txBody>
                    <a:bodyPr/>
                    <a:lstStyle/>
                    <a:p>
                      <a:pPr algn="l" fontAlgn="ctr"/>
                      <a:r>
                        <a:rPr lang="en-US" sz="3200" b="0" i="0" u="none" strike="noStrike" dirty="0" smtClean="0">
                          <a:solidFill>
                            <a:srgbClr val="000000"/>
                          </a:solidFill>
                          <a:effectLst/>
                          <a:latin typeface="Calibri"/>
                        </a:rPr>
                        <a:t>The lesson focuses</a:t>
                      </a:r>
                      <a:r>
                        <a:rPr lang="en-US" sz="3200" b="0" i="0" u="none" strike="noStrike" baseline="0" dirty="0" smtClean="0">
                          <a:solidFill>
                            <a:srgbClr val="000000"/>
                          </a:solidFill>
                          <a:effectLst/>
                          <a:latin typeface="Calibri"/>
                        </a:rPr>
                        <a:t> on developing deep understandings of concepts like slope, and its use to describe real world phenomena; it provides opportunities to make connections across different representations (graphs, tables, stories.) </a:t>
                      </a:r>
                      <a:endParaRPr lang="en-US" sz="3200" b="0" i="0" u="none" strike="noStrike" dirty="0">
                        <a:solidFill>
                          <a:srgbClr val="000000"/>
                        </a:solidFill>
                        <a:effectLst/>
                        <a:latin typeface="Calibri"/>
                      </a:endParaRP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6DDE8"/>
                    </a:solidFill>
                  </a:tcPr>
                </a:tc>
              </a:tr>
            </a:tbl>
          </a:graphicData>
        </a:graphic>
      </p:graphicFrame>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61102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92806" y="354066"/>
          <a:ext cx="8352267" cy="6160129"/>
        </p:xfrm>
        <a:graphic>
          <a:graphicData uri="http://schemas.openxmlformats.org/drawingml/2006/table">
            <a:tbl>
              <a:tblPr/>
              <a:tblGrid>
                <a:gridCol w="8352267"/>
              </a:tblGrid>
              <a:tr h="622410">
                <a:tc>
                  <a:txBody>
                    <a:bodyPr/>
                    <a:lstStyle/>
                    <a:p>
                      <a:pPr algn="ctr" fontAlgn="ctr"/>
                      <a:r>
                        <a:rPr lang="en-US" sz="3600" b="1" i="0" u="none" strike="noStrike" dirty="0">
                          <a:solidFill>
                            <a:srgbClr val="FFFFFF"/>
                          </a:solidFill>
                          <a:effectLst/>
                          <a:latin typeface="Calibri"/>
                        </a:rPr>
                        <a:t>Cognitive </a:t>
                      </a:r>
                      <a:r>
                        <a:rPr lang="en-US" sz="3600" b="1" i="0" u="none" strike="noStrike" dirty="0" smtClean="0">
                          <a:solidFill>
                            <a:srgbClr val="FFFFFF"/>
                          </a:solidFill>
                          <a:effectLst/>
                          <a:latin typeface="Calibri"/>
                        </a:rPr>
                        <a:t>Demand</a:t>
                      </a:r>
                      <a:endParaRPr lang="en-US" sz="3600" b="1" i="0" u="none" strike="noStrike" dirty="0">
                        <a:solidFill>
                          <a:srgbClr val="FFFFFF"/>
                        </a:solidFill>
                        <a:effectLst/>
                        <a:latin typeface="Calibri"/>
                      </a:endParaRPr>
                    </a:p>
                  </a:txBody>
                  <a:tcPr marL="9796" marR="9796" marT="979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9646"/>
                    </a:solidFill>
                  </a:tcPr>
                </a:tc>
              </a:tr>
              <a:tr h="2086897">
                <a:tc>
                  <a:txBody>
                    <a:bodyPr/>
                    <a:lstStyle/>
                    <a:p>
                      <a:pPr algn="ctr" fontAlgn="ctr"/>
                      <a:r>
                        <a:rPr lang="en-US" sz="3200" b="0" i="1" u="none" strike="noStrike" dirty="0">
                          <a:solidFill>
                            <a:srgbClr val="000000"/>
                          </a:solidFill>
                          <a:effectLst/>
                          <a:latin typeface="Calibri"/>
                        </a:rPr>
                        <a:t>To what extent are students supported in grappling with and making sense of mathematical concepts?</a:t>
                      </a: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E9D9"/>
                    </a:solidFill>
                  </a:tcPr>
                </a:tc>
              </a:tr>
              <a:tr h="3450822">
                <a:tc>
                  <a:txBody>
                    <a:bodyPr/>
                    <a:lstStyle/>
                    <a:p>
                      <a:pPr algn="l" fontAlgn="ctr"/>
                      <a:r>
                        <a:rPr lang="en-US" sz="3200" b="0" i="0" u="none" strike="noStrike" dirty="0" smtClean="0">
                          <a:solidFill>
                            <a:srgbClr val="000000"/>
                          </a:solidFill>
                          <a:effectLst/>
                          <a:latin typeface="Calibri"/>
                        </a:rPr>
                        <a:t>The card</a:t>
                      </a:r>
                      <a:r>
                        <a:rPr lang="en-US" sz="3200" b="0" i="0" u="none" strike="noStrike" baseline="0" dirty="0" smtClean="0">
                          <a:solidFill>
                            <a:srgbClr val="000000"/>
                          </a:solidFill>
                          <a:effectLst/>
                          <a:latin typeface="Calibri"/>
                        </a:rPr>
                        <a:t> sort and poster activities provide plenty of room for sense making – IF the students are gently </a:t>
                      </a:r>
                      <a:r>
                        <a:rPr lang="en-US" sz="3200" b="0" i="0" u="none" strike="noStrike" baseline="0" dirty="0" err="1" smtClean="0">
                          <a:solidFill>
                            <a:srgbClr val="000000"/>
                          </a:solidFill>
                          <a:effectLst/>
                          <a:latin typeface="Calibri"/>
                        </a:rPr>
                        <a:t>scaffolded</a:t>
                      </a:r>
                      <a:r>
                        <a:rPr lang="en-US" sz="3200" b="0" i="0" u="none" strike="noStrike" baseline="0" dirty="0" smtClean="0">
                          <a:solidFill>
                            <a:srgbClr val="000000"/>
                          </a:solidFill>
                          <a:effectLst/>
                          <a:latin typeface="Calibri"/>
                        </a:rPr>
                        <a:t> when they need it. (Remember the list of support questions)</a:t>
                      </a:r>
                      <a:endParaRPr lang="en-US" sz="3200" b="0" i="0" u="none" strike="noStrike" dirty="0">
                        <a:solidFill>
                          <a:srgbClr val="000000"/>
                        </a:solidFill>
                        <a:effectLst/>
                        <a:latin typeface="Calibri"/>
                      </a:endParaRP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BD4B4"/>
                    </a:solidFill>
                  </a:tcPr>
                </a:tc>
              </a:tr>
            </a:tbl>
          </a:graphicData>
        </a:graphic>
      </p:graphicFrame>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80622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71658" y="343421"/>
          <a:ext cx="8393158" cy="6170774"/>
        </p:xfrm>
        <a:graphic>
          <a:graphicData uri="http://schemas.openxmlformats.org/drawingml/2006/table">
            <a:tbl>
              <a:tblPr/>
              <a:tblGrid>
                <a:gridCol w="8393158"/>
              </a:tblGrid>
              <a:tr h="510072">
                <a:tc>
                  <a:txBody>
                    <a:bodyPr/>
                    <a:lstStyle/>
                    <a:p>
                      <a:pPr algn="ctr" fontAlgn="ctr"/>
                      <a:r>
                        <a:rPr lang="en-US" sz="2800" b="1" i="0" u="none" strike="noStrike" dirty="0">
                          <a:solidFill>
                            <a:srgbClr val="FFFFFF"/>
                          </a:solidFill>
                          <a:effectLst/>
                          <a:latin typeface="Calibri"/>
                        </a:rPr>
                        <a:t>Access to Mathematical Content</a:t>
                      </a:r>
                    </a:p>
                  </a:txBody>
                  <a:tcPr marL="9796" marR="9796" marT="979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BBB59"/>
                    </a:solidFill>
                  </a:tcPr>
                </a:tc>
              </a:tr>
              <a:tr h="1710236">
                <a:tc>
                  <a:txBody>
                    <a:bodyPr/>
                    <a:lstStyle/>
                    <a:p>
                      <a:pPr algn="ctr" fontAlgn="ctr"/>
                      <a:r>
                        <a:rPr lang="en-US" sz="2400" b="0" i="1" u="none" strike="noStrike" dirty="0">
                          <a:solidFill>
                            <a:srgbClr val="000000"/>
                          </a:solidFill>
                          <a:effectLst/>
                          <a:latin typeface="Calibri"/>
                        </a:rPr>
                        <a:t>To what extent does the teacher support access to the content of the lesson for all students?</a:t>
                      </a: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F1DD"/>
                    </a:solidFill>
                  </a:tcPr>
                </a:tc>
              </a:tr>
              <a:tr h="3950466">
                <a:tc>
                  <a:txBody>
                    <a:bodyPr/>
                    <a:lstStyle/>
                    <a:p>
                      <a:pPr algn="l" fontAlgn="ctr"/>
                      <a:r>
                        <a:rPr lang="en-US" sz="3200" b="0" i="0" u="none" strike="noStrike" dirty="0" smtClean="0">
                          <a:solidFill>
                            <a:srgbClr val="000000"/>
                          </a:solidFill>
                          <a:effectLst/>
                          <a:latin typeface="Calibri"/>
                        </a:rPr>
                        <a:t>The classroom structures – which</a:t>
                      </a:r>
                      <a:r>
                        <a:rPr lang="en-US" sz="3200" b="0" i="0" u="none" strike="noStrike" baseline="0" dirty="0" smtClean="0">
                          <a:solidFill>
                            <a:srgbClr val="000000"/>
                          </a:solidFill>
                          <a:effectLst/>
                          <a:latin typeface="Calibri"/>
                        </a:rPr>
                        <a:t> include whole group conversations, small group work, and student poster presentations – provide </a:t>
                      </a:r>
                      <a:r>
                        <a:rPr lang="en-US" sz="3200" b="0" i="1" u="none" strike="noStrike" baseline="0" dirty="0" smtClean="0">
                          <a:solidFill>
                            <a:srgbClr val="000000"/>
                          </a:solidFill>
                          <a:effectLst/>
                          <a:latin typeface="Calibri"/>
                        </a:rPr>
                        <a:t>opportunities</a:t>
                      </a:r>
                      <a:r>
                        <a:rPr lang="en-US" sz="3200" b="0" i="0" u="none" strike="noStrike" baseline="0" dirty="0" smtClean="0">
                          <a:solidFill>
                            <a:srgbClr val="000000"/>
                          </a:solidFill>
                          <a:effectLst/>
                          <a:latin typeface="Calibri"/>
                        </a:rPr>
                        <a:t> for teachers to support every student in engaging meaningfully with the mathematics. But . . . this takes hard work, even with  the opportunities.</a:t>
                      </a:r>
                      <a:endParaRPr lang="en-US" sz="3200" b="0" i="0" u="none" strike="noStrike" dirty="0">
                        <a:solidFill>
                          <a:srgbClr val="000000"/>
                        </a:solidFill>
                        <a:effectLst/>
                        <a:latin typeface="Calibri"/>
                      </a:endParaRP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6E3BC"/>
                    </a:solidFill>
                  </a:tcPr>
                </a:tc>
              </a:tr>
            </a:tbl>
          </a:graphicData>
        </a:graphic>
      </p:graphicFrame>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4270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51917" y="336841"/>
          <a:ext cx="8439220" cy="6210255"/>
        </p:xfrm>
        <a:graphic>
          <a:graphicData uri="http://schemas.openxmlformats.org/drawingml/2006/table">
            <a:tbl>
              <a:tblPr/>
              <a:tblGrid>
                <a:gridCol w="8439220"/>
              </a:tblGrid>
              <a:tr h="594432">
                <a:tc>
                  <a:txBody>
                    <a:bodyPr/>
                    <a:lstStyle/>
                    <a:p>
                      <a:pPr algn="ctr" fontAlgn="ctr"/>
                      <a:r>
                        <a:rPr lang="en-US" sz="2800" b="1" i="0" u="none" strike="noStrike" dirty="0">
                          <a:solidFill>
                            <a:srgbClr val="FFFFFF"/>
                          </a:solidFill>
                          <a:effectLst/>
                          <a:latin typeface="Calibri"/>
                        </a:rPr>
                        <a:t>Agency, </a:t>
                      </a:r>
                      <a:r>
                        <a:rPr lang="en-US" sz="2800" b="1" i="0" u="none" strike="noStrike" dirty="0" smtClean="0">
                          <a:solidFill>
                            <a:srgbClr val="FFFFFF"/>
                          </a:solidFill>
                          <a:effectLst/>
                          <a:latin typeface="Calibri"/>
                        </a:rPr>
                        <a:t>Ownership, </a:t>
                      </a:r>
                      <a:r>
                        <a:rPr lang="en-US" sz="2800" b="1" i="0" u="none" strike="noStrike" dirty="0">
                          <a:solidFill>
                            <a:srgbClr val="FFFFFF"/>
                          </a:solidFill>
                          <a:effectLst/>
                          <a:latin typeface="Calibri"/>
                        </a:rPr>
                        <a:t>and Identity </a:t>
                      </a:r>
                    </a:p>
                  </a:txBody>
                  <a:tcPr marL="9796" marR="9796" marT="979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0504D"/>
                    </a:solidFill>
                  </a:tcPr>
                </a:tc>
              </a:tr>
              <a:tr h="1993089">
                <a:tc>
                  <a:txBody>
                    <a:bodyPr/>
                    <a:lstStyle/>
                    <a:p>
                      <a:pPr algn="ctr" fontAlgn="ctr"/>
                      <a:r>
                        <a:rPr lang="en-US" sz="2800" b="0" i="1" u="none" strike="noStrike" dirty="0">
                          <a:solidFill>
                            <a:srgbClr val="000000"/>
                          </a:solidFill>
                          <a:effectLst/>
                          <a:latin typeface="Calibri"/>
                        </a:rPr>
                        <a:t>To what extent are students the source of ideas and discussion of them? How are student contributions framed?</a:t>
                      </a: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DBDB"/>
                    </a:solidFill>
                  </a:tcPr>
                </a:tc>
              </a:tr>
              <a:tr h="3622734">
                <a:tc>
                  <a:txBody>
                    <a:bodyPr/>
                    <a:lstStyle/>
                    <a:p>
                      <a:pPr algn="l" fontAlgn="ctr"/>
                      <a:r>
                        <a:rPr lang="en-US" sz="3200" b="0" i="0" u="none" strike="noStrike" dirty="0" smtClean="0">
                          <a:solidFill>
                            <a:srgbClr val="000000"/>
                          </a:solidFill>
                          <a:effectLst/>
                          <a:latin typeface="+mn-lt"/>
                        </a:rPr>
                        <a:t>The classroom structures – which</a:t>
                      </a:r>
                      <a:r>
                        <a:rPr lang="en-US" sz="3200" b="0" i="0" u="none" strike="noStrike" baseline="0" dirty="0" smtClean="0">
                          <a:solidFill>
                            <a:srgbClr val="000000"/>
                          </a:solidFill>
                          <a:effectLst/>
                          <a:latin typeface="+mn-lt"/>
                        </a:rPr>
                        <a:t> include whole group conversations, small group work, and student poster presentations – provide </a:t>
                      </a:r>
                      <a:r>
                        <a:rPr lang="en-US" sz="3200" b="0" i="1" u="none" strike="noStrike" baseline="0" dirty="0" smtClean="0">
                          <a:solidFill>
                            <a:srgbClr val="000000"/>
                          </a:solidFill>
                          <a:effectLst/>
                          <a:latin typeface="+mn-lt"/>
                        </a:rPr>
                        <a:t>opportunities</a:t>
                      </a:r>
                      <a:r>
                        <a:rPr lang="en-US" sz="3200" b="0" i="0" u="none" strike="noStrike" baseline="0" dirty="0" smtClean="0">
                          <a:solidFill>
                            <a:srgbClr val="000000"/>
                          </a:solidFill>
                          <a:effectLst/>
                          <a:latin typeface="+mn-lt"/>
                        </a:rPr>
                        <a:t> for teachers to support every student in building powerful mathematical identities. But . . . this takes hard work, even with  the opportunities.</a:t>
                      </a:r>
                      <a:endParaRPr lang="en-US" sz="3200" b="0" i="0" u="none" strike="noStrike" dirty="0">
                        <a:solidFill>
                          <a:srgbClr val="000000"/>
                        </a:solidFill>
                        <a:effectLst/>
                        <a:latin typeface="+mn-lt"/>
                      </a:endParaRP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5B8B7"/>
                    </a:solidFill>
                  </a:tcPr>
                </a:tc>
              </a:tr>
            </a:tbl>
          </a:graphicData>
        </a:graphic>
      </p:graphicFrame>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66798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65077" y="330646"/>
          <a:ext cx="8406320" cy="6239030"/>
        </p:xfrm>
        <a:graphic>
          <a:graphicData uri="http://schemas.openxmlformats.org/drawingml/2006/table">
            <a:tbl>
              <a:tblPr/>
              <a:tblGrid>
                <a:gridCol w="8406320"/>
              </a:tblGrid>
              <a:tr h="593802">
                <a:tc>
                  <a:txBody>
                    <a:bodyPr/>
                    <a:lstStyle/>
                    <a:p>
                      <a:pPr algn="ctr" fontAlgn="ctr"/>
                      <a:r>
                        <a:rPr lang="en-US" sz="2800" b="1" i="0" u="none" strike="noStrike" dirty="0" smtClean="0">
                          <a:solidFill>
                            <a:srgbClr val="FFFFFF"/>
                          </a:solidFill>
                          <a:effectLst/>
                          <a:latin typeface="Calibri"/>
                        </a:rPr>
                        <a:t>Formative Assessment</a:t>
                      </a:r>
                      <a:endParaRPr lang="en-US" sz="2800" b="1" i="0" u="none" strike="noStrike" dirty="0">
                        <a:solidFill>
                          <a:srgbClr val="FFFFFF"/>
                        </a:solidFill>
                        <a:effectLst/>
                        <a:latin typeface="Calibri"/>
                      </a:endParaRPr>
                    </a:p>
                  </a:txBody>
                  <a:tcPr marL="9796" marR="9796" marT="979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64A2"/>
                    </a:solidFill>
                  </a:tcPr>
                </a:tc>
              </a:tr>
              <a:tr h="2363822">
                <a:tc>
                  <a:txBody>
                    <a:bodyPr/>
                    <a:lstStyle/>
                    <a:p>
                      <a:pPr algn="ctr" fontAlgn="ctr"/>
                      <a:r>
                        <a:rPr lang="en-US" sz="3200" b="0" i="1" u="none" strike="noStrike" dirty="0">
                          <a:solidFill>
                            <a:srgbClr val="000000"/>
                          </a:solidFill>
                          <a:effectLst/>
                          <a:latin typeface="Calibri"/>
                        </a:rPr>
                        <a:t>To what extent is students’ mathematical thinking surfaced; to what extent does instruction build on student ideas when potentially valuable or address misunderstandings when they arise?</a:t>
                      </a: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5DFEC"/>
                    </a:solidFill>
                  </a:tcPr>
                </a:tc>
              </a:tr>
              <a:tr h="3281406">
                <a:tc>
                  <a:txBody>
                    <a:bodyPr/>
                    <a:lstStyle/>
                    <a:p>
                      <a:pPr algn="ctr" fontAlgn="ctr"/>
                      <a:r>
                        <a:rPr lang="en-US" sz="3200" b="0" i="0" u="none" strike="noStrike" dirty="0" smtClean="0">
                          <a:solidFill>
                            <a:srgbClr val="000000"/>
                          </a:solidFill>
                          <a:effectLst/>
                          <a:latin typeface="Calibri"/>
                        </a:rPr>
                        <a:t>They’re called </a:t>
                      </a:r>
                      <a:r>
                        <a:rPr lang="en-US" sz="3200" b="1" i="0" u="none" strike="noStrike" dirty="0" smtClean="0">
                          <a:solidFill>
                            <a:srgbClr val="000000"/>
                          </a:solidFill>
                          <a:effectLst/>
                          <a:latin typeface="Calibri"/>
                        </a:rPr>
                        <a:t>Formative Assessment Lessons   </a:t>
                      </a:r>
                      <a:r>
                        <a:rPr lang="en-US" sz="3200" b="0" i="0" u="none" strike="noStrike" dirty="0" smtClean="0">
                          <a:solidFill>
                            <a:srgbClr val="000000"/>
                          </a:solidFill>
                          <a:effectLst/>
                          <a:latin typeface="Calibri"/>
                        </a:rPr>
                        <a:t>for a reason…  </a:t>
                      </a:r>
                    </a:p>
                    <a:p>
                      <a:pPr algn="ctr" fontAlgn="ctr"/>
                      <a:r>
                        <a:rPr lang="en-US" sz="3200" b="0" i="0" u="none" strike="noStrike" dirty="0" smtClean="0">
                          <a:solidFill>
                            <a:srgbClr val="000000"/>
                          </a:solidFill>
                          <a:effectLst/>
                          <a:latin typeface="Calibri"/>
                          <a:sym typeface="Wingdings"/>
                        </a:rPr>
                        <a:t></a:t>
                      </a:r>
                      <a:endParaRPr lang="en-US" sz="3200" b="0" i="0" u="none" strike="noStrike" dirty="0">
                        <a:solidFill>
                          <a:srgbClr val="000000"/>
                        </a:solidFill>
                        <a:effectLst/>
                        <a:latin typeface="Calibri"/>
                      </a:endParaRPr>
                    </a:p>
                  </a:txBody>
                  <a:tcPr marT="9796" marB="9144"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CC0D9"/>
                    </a:solidFill>
                  </a:tcPr>
                </a:tc>
              </a:tr>
            </a:tbl>
          </a:graphicData>
        </a:graphic>
      </p:graphicFrame>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3640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7814" y="1166772"/>
            <a:ext cx="7752374" cy="2888393"/>
          </a:xfrm>
        </p:spPr>
        <p:txBody>
          <a:bodyPr>
            <a:normAutofit/>
          </a:bodyPr>
          <a:lstStyle/>
          <a:p>
            <a:r>
              <a:rPr lang="en-US" dirty="0" smtClean="0">
                <a:solidFill>
                  <a:srgbClr val="0000FF"/>
                </a:solidFill>
                <a:latin typeface="+mn-lt"/>
                <a:ea typeface="ＭＳ Ｐゴシック" charset="0"/>
                <a:cs typeface="Gotham-Book"/>
              </a:rPr>
              <a:t>The FALs make a BIG difference. </a:t>
            </a:r>
            <a:endParaRPr lang="en-US" dirty="0">
              <a:solidFill>
                <a:srgbClr val="0000FF"/>
              </a:solidFill>
              <a:latin typeface="+mn-lt"/>
              <a:cs typeface="Arial"/>
            </a:endParaRPr>
          </a:p>
        </p:txBody>
      </p:sp>
      <p:sp>
        <p:nvSpPr>
          <p:cNvPr id="2" name="Subtitle 1"/>
          <p:cNvSpPr>
            <a:spLocks noGrp="1"/>
          </p:cNvSpPr>
          <p:nvPr>
            <p:ph type="subTitle" idx="1"/>
          </p:nvPr>
        </p:nvSpPr>
        <p:spPr>
          <a:xfrm>
            <a:off x="707813" y="3140765"/>
            <a:ext cx="7752375" cy="2878372"/>
          </a:xfrm>
        </p:spPr>
        <p:txBody>
          <a:bodyPr>
            <a:normAutofit/>
          </a:bodyPr>
          <a:lstStyle/>
          <a:p>
            <a:r>
              <a:rPr lang="en-US" sz="4400" dirty="0" smtClean="0">
                <a:solidFill>
                  <a:schemeClr val="tx1"/>
                </a:solidFill>
              </a:rPr>
              <a:t>And, as I noted, TRU Math and and FALs Math are deeply </a:t>
            </a:r>
            <a:r>
              <a:rPr lang="en-US" sz="4400" dirty="0" err="1" smtClean="0">
                <a:solidFill>
                  <a:schemeClr val="tx1"/>
                </a:solidFill>
              </a:rPr>
              <a:t>intertwingled</a:t>
            </a:r>
            <a:r>
              <a:rPr lang="en-US" sz="4400" dirty="0" smtClean="0">
                <a:solidFill>
                  <a:schemeClr val="tx1"/>
                </a:solidFill>
              </a:rPr>
              <a:t>.</a:t>
            </a:r>
            <a:endParaRPr lang="en-US" sz="4400" dirty="0">
              <a:solidFill>
                <a:schemeClr val="tx1"/>
              </a:solidFill>
            </a:endParaRPr>
          </a:p>
        </p:txBody>
      </p:sp>
      <p:sp>
        <p:nvSpPr>
          <p:cNvPr id="6" name="Rectangle 5"/>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107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06422"/>
          </a:xfrm>
        </p:spPr>
        <p:txBody>
          <a:bodyPr>
            <a:normAutofit/>
          </a:bodyPr>
          <a:lstStyle/>
          <a:p>
            <a:r>
              <a:rPr lang="en-US" dirty="0" smtClean="0">
                <a:solidFill>
                  <a:srgbClr val="0000FF"/>
                </a:solidFill>
                <a:latin typeface="+mn-lt"/>
                <a:ea typeface="ＭＳ Ｐゴシック" charset="0"/>
                <a:cs typeface="Gotham-Book"/>
              </a:rPr>
              <a:t>Separated at Birth?</a:t>
            </a:r>
            <a:endParaRPr lang="en-US" dirty="0">
              <a:solidFill>
                <a:srgbClr val="0000FF"/>
              </a:solidFill>
              <a:latin typeface="+mn-lt"/>
              <a:cs typeface="Arial"/>
            </a:endParaRPr>
          </a:p>
        </p:txBody>
      </p:sp>
      <p:sp>
        <p:nvSpPr>
          <p:cNvPr id="6" name="Rectangle 5"/>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1033670" y="1089328"/>
            <a:ext cx="7124368" cy="4412974"/>
            <a:chOff x="1033670" y="1590261"/>
            <a:chExt cx="7124368" cy="4412974"/>
          </a:xfrm>
        </p:grpSpPr>
        <p:sp>
          <p:nvSpPr>
            <p:cNvPr id="8" name="Rectangle 7"/>
            <p:cNvSpPr/>
            <p:nvPr/>
          </p:nvSpPr>
          <p:spPr>
            <a:xfrm>
              <a:off x="1033670" y="1590261"/>
              <a:ext cx="7124368" cy="441297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8225" y="1692030"/>
              <a:ext cx="4191618" cy="41916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7907" y="1692029"/>
              <a:ext cx="3408569" cy="4191619"/>
            </a:xfrm>
            <a:prstGeom prst="rect">
              <a:avLst/>
            </a:prstGeom>
          </p:spPr>
        </p:pic>
      </p:grpSp>
      <p:sp>
        <p:nvSpPr>
          <p:cNvPr id="10" name="TextBox 9"/>
          <p:cNvSpPr txBox="1"/>
          <p:nvPr/>
        </p:nvSpPr>
        <p:spPr>
          <a:xfrm>
            <a:off x="1267971" y="5610915"/>
            <a:ext cx="6684972" cy="1077218"/>
          </a:xfrm>
          <a:prstGeom prst="rect">
            <a:avLst/>
          </a:prstGeom>
          <a:noFill/>
        </p:spPr>
        <p:txBody>
          <a:bodyPr wrap="none" rtlCol="0">
            <a:spAutoFit/>
          </a:bodyPr>
          <a:lstStyle/>
          <a:p>
            <a:pPr algn="ctr"/>
            <a:r>
              <a:rPr lang="en-US" sz="3200" dirty="0" smtClean="0">
                <a:solidFill>
                  <a:srgbClr val="0000FF"/>
                </a:solidFill>
              </a:rPr>
              <a:t>Well, maybe not. </a:t>
            </a:r>
          </a:p>
          <a:p>
            <a:pPr algn="ctr"/>
            <a:r>
              <a:rPr lang="en-US" sz="3200" dirty="0" smtClean="0">
                <a:solidFill>
                  <a:srgbClr val="0000FF"/>
                </a:solidFill>
              </a:rPr>
              <a:t>But my mission </a:t>
            </a:r>
            <a:r>
              <a:rPr lang="en-US" sz="3200" i="1" dirty="0" smtClean="0">
                <a:solidFill>
                  <a:srgbClr val="0000FF"/>
                </a:solidFill>
              </a:rPr>
              <a:t>is</a:t>
            </a:r>
            <a:r>
              <a:rPr lang="en-US" sz="3200" dirty="0" smtClean="0">
                <a:solidFill>
                  <a:srgbClr val="0000FF"/>
                </a:solidFill>
              </a:rPr>
              <a:t> to make a difference.</a:t>
            </a:r>
            <a:endParaRPr lang="en-US" sz="3200" dirty="0">
              <a:solidFill>
                <a:srgbClr val="0000FF"/>
              </a:solidFill>
            </a:endParaRPr>
          </a:p>
        </p:txBody>
      </p:sp>
    </p:spTree>
    <p:extLst>
      <p:ext uri="{BB962C8B-B14F-4D97-AF65-F5344CB8AC3E}">
        <p14:creationId xmlns:p14="http://schemas.microsoft.com/office/powerpoint/2010/main" val="1579156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101" y="1691918"/>
            <a:ext cx="8555603" cy="3441739"/>
          </a:xfrm>
        </p:spPr>
        <p:txBody>
          <a:bodyPr>
            <a:noAutofit/>
          </a:bodyPr>
          <a:lstStyle/>
          <a:p>
            <a:r>
              <a:rPr lang="en-US" sz="4000" dirty="0" smtClean="0">
                <a:solidFill>
                  <a:srgbClr val="0000FF"/>
                </a:solidFill>
                <a:latin typeface="+mn-lt"/>
                <a:cs typeface="Gotham-Book"/>
              </a:rPr>
              <a:t>And, I learned a HUGE amount from Malcolm and the Shell Centre team, </a:t>
            </a:r>
            <a:br>
              <a:rPr lang="en-US" sz="4000" dirty="0" smtClean="0">
                <a:solidFill>
                  <a:srgbClr val="0000FF"/>
                </a:solidFill>
                <a:latin typeface="+mn-lt"/>
                <a:cs typeface="Gotham-Book"/>
              </a:rPr>
            </a:br>
            <a:r>
              <a:rPr lang="en-US" sz="4000" dirty="0" smtClean="0">
                <a:solidFill>
                  <a:srgbClr val="0000FF"/>
                </a:solidFill>
                <a:latin typeface="+mn-lt"/>
                <a:cs typeface="Gotham-Book"/>
              </a:rPr>
              <a:t>every step of the way. </a:t>
            </a:r>
            <a:endParaRPr lang="en-US" sz="4000" dirty="0">
              <a:solidFill>
                <a:srgbClr val="0000FF"/>
              </a:solidFill>
              <a:latin typeface="+mn-lt"/>
              <a:cs typeface="Arial"/>
            </a:endParaRPr>
          </a:p>
        </p:txBody>
      </p:sp>
      <p:sp>
        <p:nvSpPr>
          <p:cNvPr id="6" name="Rectangle 5"/>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7056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6531" y="3643467"/>
            <a:ext cx="7249179" cy="1143000"/>
          </a:xfrm>
        </p:spPr>
        <p:txBody>
          <a:bodyPr>
            <a:noAutofit/>
          </a:bodyPr>
          <a:lstStyle/>
          <a:p>
            <a:r>
              <a:rPr lang="en-US" sz="3600" dirty="0" smtClean="0">
                <a:latin typeface="+mn-lt"/>
                <a:cs typeface="Gotham-Book"/>
              </a:rPr>
              <a:t>The </a:t>
            </a:r>
            <a:r>
              <a:rPr lang="en-US" sz="3600" b="1" i="1" dirty="0" smtClean="0">
                <a:solidFill>
                  <a:srgbClr val="0000FF"/>
                </a:solidFill>
                <a:latin typeface="+mn-lt"/>
                <a:cs typeface="Gotham-Book"/>
              </a:rPr>
              <a:t>TRU Math Conversation Guide</a:t>
            </a:r>
            <a:r>
              <a:rPr lang="en-US" sz="3600" b="1" i="1" dirty="0" smtClean="0">
                <a:latin typeface="+mn-lt"/>
                <a:cs typeface="Gotham-Book"/>
              </a:rPr>
              <a:t> </a:t>
            </a:r>
            <a:r>
              <a:rPr lang="en-US" sz="3600" dirty="0" smtClean="0">
                <a:latin typeface="+mn-lt"/>
                <a:cs typeface="Gotham-Book"/>
              </a:rPr>
              <a:t>is designed to foster reflective conversations about instruction.</a:t>
            </a:r>
            <a:endParaRPr lang="en-US" sz="3600" dirty="0">
              <a:latin typeface="+mn-lt"/>
              <a:cs typeface="Arial"/>
            </a:endParaRPr>
          </a:p>
        </p:txBody>
      </p:sp>
      <p:sp>
        <p:nvSpPr>
          <p:cNvPr id="5" name="Title 1"/>
          <p:cNvSpPr txBox="1">
            <a:spLocks/>
          </p:cNvSpPr>
          <p:nvPr/>
        </p:nvSpPr>
        <p:spPr>
          <a:xfrm>
            <a:off x="202236" y="873362"/>
            <a:ext cx="8781481" cy="1343256"/>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Gotham-Book"/>
                <a:cs typeface="Gotham-Book"/>
              </a:rPr>
              <a:t>A Tool for Planning for and Reflecting on Teaching</a:t>
            </a:r>
            <a:endParaRPr lang="en-US" sz="3600" b="1" dirty="0">
              <a:solidFill>
                <a:schemeClr val="bg1"/>
              </a:solidFill>
              <a:latin typeface="Arial"/>
              <a:cs typeface="Arial"/>
            </a:endParaRPr>
          </a:p>
        </p:txBody>
      </p:sp>
      <p:sp>
        <p:nvSpPr>
          <p:cNvPr id="6" name="Rectangle 5"/>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487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z="3600" dirty="0">
                <a:latin typeface="Arial" charset="0"/>
              </a:rPr>
              <a:t>Three research </a:t>
            </a:r>
            <a:r>
              <a:rPr lang="en-US" sz="3600" dirty="0" smtClean="0">
                <a:latin typeface="Arial" charset="0"/>
              </a:rPr>
              <a:t>traditions</a:t>
            </a:r>
            <a:endParaRPr lang="en-US" sz="3600" dirty="0">
              <a:latin typeface="Arial" charset="0"/>
            </a:endParaRPr>
          </a:p>
        </p:txBody>
      </p:sp>
      <p:sp>
        <p:nvSpPr>
          <p:cNvPr id="94211" name="Rectangle 3"/>
          <p:cNvSpPr>
            <a:spLocks noGrp="1" noChangeArrowheads="1"/>
          </p:cNvSpPr>
          <p:nvPr>
            <p:ph type="body" idx="1"/>
          </p:nvPr>
        </p:nvSpPr>
        <p:spPr/>
        <p:txBody>
          <a:bodyPr>
            <a:normAutofit/>
          </a:bodyPr>
          <a:lstStyle/>
          <a:p>
            <a:pPr>
              <a:lnSpc>
                <a:spcPct val="90000"/>
              </a:lnSpc>
            </a:pPr>
            <a:r>
              <a:rPr lang="en-US" sz="3600" dirty="0" smtClean="0">
                <a:latin typeface="Arial" charset="0"/>
              </a:rPr>
              <a:t>Humanities</a:t>
            </a:r>
            <a:r>
              <a:rPr lang="en-US" dirty="0" smtClean="0">
                <a:latin typeface="Arial" charset="0"/>
              </a:rPr>
              <a:t>  </a:t>
            </a:r>
            <a:r>
              <a:rPr lang="en-US" sz="2000" b="0" i="1" dirty="0">
                <a:solidFill>
                  <a:srgbClr val="0000FF"/>
                </a:solidFill>
                <a:latin typeface="Arial" charset="0"/>
              </a:rPr>
              <a:t>analytic, insight-</a:t>
            </a:r>
            <a:r>
              <a:rPr lang="en-US" sz="2000" b="0" i="1" dirty="0" smtClean="0">
                <a:solidFill>
                  <a:srgbClr val="0000FF"/>
                </a:solidFill>
                <a:latin typeface="Arial" charset="0"/>
              </a:rPr>
              <a:t>focused, </a:t>
            </a:r>
            <a:r>
              <a:rPr lang="en-US" sz="2000" dirty="0" smtClean="0">
                <a:solidFill>
                  <a:srgbClr val="FF0000"/>
                </a:solidFill>
                <a:latin typeface="Arial" charset="0"/>
              </a:rPr>
              <a:t>diagnostic</a:t>
            </a:r>
            <a:endParaRPr lang="en-US" sz="2000" dirty="0">
              <a:solidFill>
                <a:srgbClr val="0000FF"/>
              </a:solidFill>
              <a:latin typeface="Arial" charset="0"/>
            </a:endParaRPr>
          </a:p>
          <a:p>
            <a:pPr lvl="1" eaLnBrk="1" hangingPunct="1">
              <a:lnSpc>
                <a:spcPct val="90000"/>
              </a:lnSpc>
            </a:pPr>
            <a:r>
              <a:rPr lang="en-US" dirty="0" smtClean="0">
                <a:latin typeface="Arial" charset="0"/>
                <a:ea typeface="ＭＳ Ｐゴシック" charset="0"/>
              </a:rPr>
              <a:t>observation, analysis, critical commentary</a:t>
            </a:r>
          </a:p>
          <a:p>
            <a:pPr lvl="1" eaLnBrk="1" hangingPunct="1">
              <a:lnSpc>
                <a:spcPct val="90000"/>
              </a:lnSpc>
            </a:pPr>
            <a:r>
              <a:rPr lang="en-US" dirty="0" smtClean="0">
                <a:latin typeface="Arial" charset="0"/>
                <a:ea typeface="ＭＳ Ｐゴシック" charset="0"/>
              </a:rPr>
              <a:t>Key: plausibility</a:t>
            </a:r>
            <a:r>
              <a:rPr lang="en-US" dirty="0">
                <a:latin typeface="Arial" charset="0"/>
                <a:ea typeface="ＭＳ Ｐゴシック" charset="0"/>
              </a:rPr>
              <a:t>, some </a:t>
            </a:r>
            <a:r>
              <a:rPr lang="ja-JP" altLang="en-US" dirty="0">
                <a:latin typeface="Arial" charset="0"/>
                <a:ea typeface="ＭＳ Ｐゴシック" charset="0"/>
              </a:rPr>
              <a:t>‘</a:t>
            </a:r>
            <a:r>
              <a:rPr lang="en-US" dirty="0" smtClean="0">
                <a:latin typeface="Arial" charset="0"/>
                <a:ea typeface="ＭＳ Ｐゴシック" charset="0"/>
              </a:rPr>
              <a:t>triangulation’, no testing</a:t>
            </a:r>
          </a:p>
          <a:p>
            <a:pPr marL="457200" lvl="1" indent="0" eaLnBrk="1" hangingPunct="1">
              <a:lnSpc>
                <a:spcPct val="90000"/>
              </a:lnSpc>
              <a:buNone/>
            </a:pPr>
            <a:r>
              <a:rPr lang="en-US" sz="2000" b="1" dirty="0" smtClean="0">
                <a:latin typeface="Arial" charset="0"/>
                <a:ea typeface="ＭＳ Ｐゴシック" charset="0"/>
              </a:rPr>
              <a:t>Products</a:t>
            </a:r>
            <a:r>
              <a:rPr lang="en-US" sz="2000" dirty="0" smtClean="0">
                <a:latin typeface="Arial" charset="0"/>
                <a:ea typeface="ＭＳ Ｐゴシック" charset="0"/>
              </a:rPr>
              <a:t>: books, articles in journals and media</a:t>
            </a:r>
            <a:endParaRPr lang="en-US" sz="2000" dirty="0">
              <a:latin typeface="Arial" charset="0"/>
              <a:ea typeface="ＭＳ Ｐゴシック" charset="0"/>
            </a:endParaRPr>
          </a:p>
          <a:p>
            <a:pPr>
              <a:lnSpc>
                <a:spcPct val="90000"/>
              </a:lnSpc>
            </a:pPr>
            <a:r>
              <a:rPr lang="en-US" sz="2400" dirty="0" smtClean="0">
                <a:latin typeface="Arial" charset="0"/>
              </a:rPr>
              <a:t>Science</a:t>
            </a:r>
            <a:r>
              <a:rPr lang="en-US" dirty="0" smtClean="0">
                <a:latin typeface="Arial" charset="0"/>
              </a:rPr>
              <a:t>  </a:t>
            </a:r>
            <a:r>
              <a:rPr lang="en-US" sz="2000" b="0" i="1" dirty="0">
                <a:solidFill>
                  <a:srgbClr val="0000FF"/>
                </a:solidFill>
                <a:latin typeface="Arial" charset="0"/>
              </a:rPr>
              <a:t>analytic, insight-</a:t>
            </a:r>
            <a:r>
              <a:rPr lang="en-US" sz="2000" b="0" i="1" dirty="0" smtClean="0">
                <a:solidFill>
                  <a:srgbClr val="0000FF"/>
                </a:solidFill>
                <a:latin typeface="Arial" charset="0"/>
              </a:rPr>
              <a:t>focused, </a:t>
            </a:r>
            <a:r>
              <a:rPr lang="en-US" sz="2000" dirty="0" smtClean="0">
                <a:solidFill>
                  <a:srgbClr val="FF0000"/>
                </a:solidFill>
                <a:latin typeface="Arial" charset="0"/>
              </a:rPr>
              <a:t>diagnostic</a:t>
            </a:r>
            <a:endParaRPr lang="en-US" sz="2000" dirty="0" smtClean="0">
              <a:solidFill>
                <a:srgbClr val="0000FF"/>
              </a:solidFill>
              <a:latin typeface="Arial" charset="0"/>
            </a:endParaRPr>
          </a:p>
          <a:p>
            <a:pPr lvl="1" eaLnBrk="1" hangingPunct="1">
              <a:lnSpc>
                <a:spcPct val="90000"/>
              </a:lnSpc>
            </a:pPr>
            <a:r>
              <a:rPr lang="en-US" dirty="0" smtClean="0">
                <a:latin typeface="Arial" charset="0"/>
                <a:ea typeface="ＭＳ Ｐゴシック" charset="0"/>
              </a:rPr>
              <a:t>observation</a:t>
            </a:r>
            <a:r>
              <a:rPr lang="en-US" dirty="0">
                <a:latin typeface="Arial" charset="0"/>
                <a:ea typeface="ＭＳ Ｐゴシック" charset="0"/>
              </a:rPr>
              <a:t>, analysis, hypotheses</a:t>
            </a:r>
          </a:p>
          <a:p>
            <a:pPr lvl="1" eaLnBrk="1" hangingPunct="1">
              <a:lnSpc>
                <a:spcPct val="90000"/>
              </a:lnSpc>
            </a:pPr>
            <a:r>
              <a:rPr lang="en-US" dirty="0" smtClean="0">
                <a:latin typeface="Arial" charset="0"/>
                <a:ea typeface="ＭＳ Ｐゴシック" charset="0"/>
              </a:rPr>
              <a:t>Key: experimental </a:t>
            </a:r>
            <a:r>
              <a:rPr lang="en-US" dirty="0">
                <a:latin typeface="Arial" charset="0"/>
                <a:ea typeface="ＭＳ Ｐゴシック" charset="0"/>
              </a:rPr>
              <a:t>testing &gt; theory </a:t>
            </a:r>
            <a:r>
              <a:rPr lang="en-US" dirty="0" smtClean="0">
                <a:latin typeface="Arial" charset="0"/>
                <a:ea typeface="ＭＳ Ｐゴシック" charset="0"/>
              </a:rPr>
              <a:t>building</a:t>
            </a:r>
          </a:p>
          <a:p>
            <a:pPr marL="457200" lvl="1" indent="0">
              <a:lnSpc>
                <a:spcPct val="90000"/>
              </a:lnSpc>
              <a:buNone/>
            </a:pPr>
            <a:r>
              <a:rPr lang="en-US" sz="2000" b="1" dirty="0">
                <a:solidFill>
                  <a:srgbClr val="000000"/>
                </a:solidFill>
                <a:latin typeface="Arial" charset="0"/>
                <a:ea typeface="ＭＳ Ｐゴシック" charset="0"/>
              </a:rPr>
              <a:t>Products</a:t>
            </a:r>
            <a:r>
              <a:rPr lang="en-US" sz="2000" dirty="0">
                <a:solidFill>
                  <a:srgbClr val="000000"/>
                </a:solidFill>
                <a:latin typeface="Arial" charset="0"/>
                <a:ea typeface="ＭＳ Ｐゴシック" charset="0"/>
              </a:rPr>
              <a:t>: </a:t>
            </a:r>
            <a:r>
              <a:rPr lang="en-US" sz="2000" dirty="0" smtClean="0">
                <a:solidFill>
                  <a:srgbClr val="000000"/>
                </a:solidFill>
                <a:latin typeface="Arial" charset="0"/>
                <a:ea typeface="ＭＳ Ｐゴシック" charset="0"/>
              </a:rPr>
              <a:t>journal articles</a:t>
            </a:r>
            <a:endParaRPr lang="en-US" sz="2000" dirty="0">
              <a:solidFill>
                <a:srgbClr val="000000"/>
              </a:solidFill>
              <a:latin typeface="Arial" charset="0"/>
              <a:ea typeface="ＭＳ Ｐゴシック" charset="0"/>
            </a:endParaRPr>
          </a:p>
          <a:p>
            <a:pPr>
              <a:lnSpc>
                <a:spcPct val="90000"/>
              </a:lnSpc>
            </a:pPr>
            <a:r>
              <a:rPr lang="en-US" sz="1800" dirty="0" smtClean="0">
                <a:latin typeface="Arial" charset="0"/>
              </a:rPr>
              <a:t>Engineering</a:t>
            </a:r>
            <a:r>
              <a:rPr lang="en-US" dirty="0" smtClean="0">
                <a:latin typeface="Arial" charset="0"/>
              </a:rPr>
              <a:t> </a:t>
            </a:r>
            <a:r>
              <a:rPr lang="en-US" sz="2000" b="0" i="1" dirty="0">
                <a:solidFill>
                  <a:srgbClr val="0000FF"/>
                </a:solidFill>
                <a:latin typeface="Arial" charset="0"/>
              </a:rPr>
              <a:t>synthetic R&amp;D, </a:t>
            </a:r>
            <a:r>
              <a:rPr lang="en-US" sz="2000" dirty="0" smtClean="0">
                <a:solidFill>
                  <a:srgbClr val="FF0000"/>
                </a:solidFill>
                <a:latin typeface="Arial" charset="0"/>
              </a:rPr>
              <a:t>solution/treatment-focused</a:t>
            </a:r>
            <a:endParaRPr lang="en-US" sz="2000" dirty="0">
              <a:solidFill>
                <a:srgbClr val="FF0000"/>
              </a:solidFill>
              <a:latin typeface="Arial" charset="0"/>
            </a:endParaRPr>
          </a:p>
          <a:p>
            <a:pPr lvl="1" eaLnBrk="1" hangingPunct="1">
              <a:lnSpc>
                <a:spcPct val="90000"/>
              </a:lnSpc>
            </a:pPr>
            <a:r>
              <a:rPr lang="en-US" dirty="0">
                <a:latin typeface="Arial" charset="0"/>
                <a:ea typeface="ＭＳ Ｐゴシック" charset="0"/>
              </a:rPr>
              <a:t>practical need + prior research &gt; design</a:t>
            </a:r>
          </a:p>
          <a:p>
            <a:pPr lvl="1" eaLnBrk="1" hangingPunct="1">
              <a:lnSpc>
                <a:spcPct val="90000"/>
              </a:lnSpc>
            </a:pPr>
            <a:r>
              <a:rPr lang="en-US" dirty="0">
                <a:latin typeface="Arial" charset="0"/>
                <a:ea typeface="ＭＳ Ｐゴシック" charset="0"/>
              </a:rPr>
              <a:t>systematic development, </a:t>
            </a:r>
            <a:r>
              <a:rPr lang="en-US" dirty="0" smtClean="0">
                <a:latin typeface="Arial" charset="0"/>
                <a:ea typeface="ＭＳ Ｐゴシック" charset="0"/>
              </a:rPr>
              <a:t>marketing</a:t>
            </a:r>
          </a:p>
          <a:p>
            <a:pPr marL="457200" lvl="1" indent="0">
              <a:lnSpc>
                <a:spcPct val="90000"/>
              </a:lnSpc>
              <a:buNone/>
            </a:pPr>
            <a:r>
              <a:rPr lang="en-US" sz="2000" b="1" dirty="0">
                <a:solidFill>
                  <a:srgbClr val="FF0000"/>
                </a:solidFill>
                <a:latin typeface="Arial" charset="0"/>
                <a:ea typeface="ＭＳ Ｐゴシック" charset="0"/>
              </a:rPr>
              <a:t>Products</a:t>
            </a:r>
            <a:r>
              <a:rPr lang="en-US" sz="2000" dirty="0">
                <a:solidFill>
                  <a:srgbClr val="FF0000"/>
                </a:solidFill>
                <a:latin typeface="Arial" charset="0"/>
                <a:ea typeface="ＭＳ Ｐゴシック" charset="0"/>
              </a:rPr>
              <a:t>: </a:t>
            </a:r>
            <a:r>
              <a:rPr lang="en-US" sz="2000" dirty="0">
                <a:solidFill>
                  <a:srgbClr val="FF0000"/>
                </a:solidFill>
                <a:latin typeface="Arial" charset="0"/>
              </a:rPr>
              <a:t>tools, </a:t>
            </a:r>
            <a:r>
              <a:rPr lang="en-US" sz="2000" dirty="0" smtClean="0">
                <a:solidFill>
                  <a:srgbClr val="FF0000"/>
                </a:solidFill>
                <a:latin typeface="Arial" charset="0"/>
              </a:rPr>
              <a:t>processes</a:t>
            </a:r>
            <a:r>
              <a:rPr lang="en-US" sz="2000" dirty="0" smtClean="0">
                <a:solidFill>
                  <a:schemeClr val="hlink"/>
                </a:solidFill>
                <a:latin typeface="Arial" charset="0"/>
              </a:rPr>
              <a:t> + </a:t>
            </a:r>
            <a:r>
              <a:rPr lang="en-US" sz="2000" dirty="0" smtClean="0">
                <a:solidFill>
                  <a:srgbClr val="FF0000"/>
                </a:solidFill>
                <a:latin typeface="Arial" charset="0"/>
                <a:ea typeface="ＭＳ Ｐゴシック" charset="0"/>
              </a:rPr>
              <a:t>journal </a:t>
            </a:r>
            <a:r>
              <a:rPr lang="en-US" sz="2000" dirty="0">
                <a:solidFill>
                  <a:srgbClr val="FF0000"/>
                </a:solidFill>
                <a:latin typeface="Arial" charset="0"/>
                <a:ea typeface="ＭＳ Ｐゴシック" charset="0"/>
              </a:rPr>
              <a:t>articles</a:t>
            </a:r>
            <a:endParaRPr lang="en-US" sz="2000" dirty="0">
              <a:latin typeface="Arial" charset="0"/>
              <a:ea typeface="ＭＳ Ｐゴシック" charset="0"/>
            </a:endParaRPr>
          </a:p>
          <a:p>
            <a:pPr marL="457200" lvl="1" indent="0" eaLnBrk="1" hangingPunct="1">
              <a:lnSpc>
                <a:spcPct val="90000"/>
              </a:lnSpc>
              <a:buNone/>
            </a:pPr>
            <a:endParaRPr lang="en-US" sz="2000" dirty="0">
              <a:latin typeface="Arial" charset="0"/>
              <a:ea typeface="ＭＳ Ｐゴシック" charset="0"/>
            </a:endParaRPr>
          </a:p>
        </p:txBody>
      </p:sp>
    </p:spTree>
    <p:extLst>
      <p:ext uri="{BB962C8B-B14F-4D97-AF65-F5344CB8AC3E}">
        <p14:creationId xmlns:p14="http://schemas.microsoft.com/office/powerpoint/2010/main" val="1699235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42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42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42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42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9421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9421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421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9421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9421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42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6344" y="172084"/>
            <a:ext cx="8229600" cy="56479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smtClean="0">
                <a:latin typeface="Gotham-Book"/>
                <a:ea typeface="ＭＳ Ｐゴシック" charset="0"/>
                <a:cs typeface="Gotham-Book"/>
              </a:rPr>
              <a:t>Frame each dimension with questions:</a:t>
            </a:r>
            <a:endParaRPr lang="en-US" sz="3000" dirty="0">
              <a:latin typeface="Arial"/>
              <a:ea typeface="ＭＳ Ｐゴシック" charset="0"/>
              <a:cs typeface="Arial"/>
            </a:endParaRPr>
          </a:p>
        </p:txBody>
      </p:sp>
      <p:graphicFrame>
        <p:nvGraphicFramePr>
          <p:cNvPr id="2" name="Table 1"/>
          <p:cNvGraphicFramePr>
            <a:graphicFrameLocks noGrp="1"/>
          </p:cNvGraphicFramePr>
          <p:nvPr>
            <p:extLst/>
          </p:nvPr>
        </p:nvGraphicFramePr>
        <p:xfrm>
          <a:off x="695885" y="843822"/>
          <a:ext cx="7752230" cy="1152034"/>
        </p:xfrm>
        <a:graphic>
          <a:graphicData uri="http://schemas.openxmlformats.org/drawingml/2006/table">
            <a:tbl>
              <a:tblPr/>
              <a:tblGrid>
                <a:gridCol w="7752230"/>
              </a:tblGrid>
              <a:tr h="432013">
                <a:tc>
                  <a:txBody>
                    <a:bodyPr/>
                    <a:lstStyle/>
                    <a:p>
                      <a:pPr algn="ctr" fontAlgn="ctr"/>
                      <a:r>
                        <a:rPr lang="en-US" sz="2500" b="1" i="0" u="none" strike="noStrike" dirty="0">
                          <a:solidFill>
                            <a:srgbClr val="FFFFFF"/>
                          </a:solidFill>
                          <a:effectLst/>
                          <a:latin typeface="Calibri"/>
                        </a:rPr>
                        <a:t>The Mathematics</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BACC6"/>
                    </a:solidFill>
                  </a:tcPr>
                </a:tc>
              </a:tr>
              <a:tr h="720021">
                <a:tc>
                  <a:txBody>
                    <a:bodyPr/>
                    <a:lstStyle/>
                    <a:p>
                      <a:pPr algn="ctr" fontAlgn="ctr"/>
                      <a:r>
                        <a:rPr lang="en-US" sz="2100" b="0" i="1" u="none" strike="noStrike" dirty="0">
                          <a:solidFill>
                            <a:srgbClr val="000000"/>
                          </a:solidFill>
                          <a:effectLst/>
                          <a:latin typeface="Calibri"/>
                        </a:rPr>
                        <a:t>How do mathematical ideas from this unit/course develop in this lesson/lesson sequence?</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AEEF3"/>
                    </a:solidFill>
                  </a:tcPr>
                </a:tc>
              </a:tr>
            </a:tbl>
          </a:graphicData>
        </a:graphic>
      </p:graphicFrame>
      <p:graphicFrame>
        <p:nvGraphicFramePr>
          <p:cNvPr id="3" name="Table 2"/>
          <p:cNvGraphicFramePr>
            <a:graphicFrameLocks noGrp="1"/>
          </p:cNvGraphicFramePr>
          <p:nvPr>
            <p:extLst/>
          </p:nvPr>
        </p:nvGraphicFramePr>
        <p:xfrm>
          <a:off x="695885" y="1995856"/>
          <a:ext cx="7752230" cy="1152034"/>
        </p:xfrm>
        <a:graphic>
          <a:graphicData uri="http://schemas.openxmlformats.org/drawingml/2006/table">
            <a:tbl>
              <a:tblPr/>
              <a:tblGrid>
                <a:gridCol w="7752230"/>
              </a:tblGrid>
              <a:tr h="432013">
                <a:tc>
                  <a:txBody>
                    <a:bodyPr/>
                    <a:lstStyle/>
                    <a:p>
                      <a:pPr algn="ctr" fontAlgn="ctr"/>
                      <a:r>
                        <a:rPr lang="en-US" sz="2500" b="1" i="0" u="none" strike="noStrike" dirty="0">
                          <a:solidFill>
                            <a:srgbClr val="FFFFFF"/>
                          </a:solidFill>
                          <a:effectLst/>
                          <a:latin typeface="Calibri"/>
                        </a:rPr>
                        <a:t>Cognitive Demand</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9646"/>
                    </a:solidFill>
                  </a:tcPr>
                </a:tc>
              </a:tr>
              <a:tr h="720021">
                <a:tc>
                  <a:txBody>
                    <a:bodyPr/>
                    <a:lstStyle/>
                    <a:p>
                      <a:pPr algn="ctr" fontAlgn="ctr"/>
                      <a:r>
                        <a:rPr lang="en-US" sz="2100" b="0" i="1" u="none" strike="noStrike" dirty="0">
                          <a:solidFill>
                            <a:srgbClr val="000000"/>
                          </a:solidFill>
                          <a:effectLst/>
                          <a:latin typeface="Calibri"/>
                        </a:rPr>
                        <a:t>What opportunities do students have to make their own sense of mathematical ideas?</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E9D9"/>
                    </a:solidFill>
                  </a:tcPr>
                </a:tc>
              </a:tr>
            </a:tbl>
          </a:graphicData>
        </a:graphic>
      </p:graphicFrame>
      <p:graphicFrame>
        <p:nvGraphicFramePr>
          <p:cNvPr id="11" name="Table 10"/>
          <p:cNvGraphicFramePr>
            <a:graphicFrameLocks noGrp="1"/>
          </p:cNvGraphicFramePr>
          <p:nvPr>
            <p:extLst/>
          </p:nvPr>
        </p:nvGraphicFramePr>
        <p:xfrm>
          <a:off x="695885" y="3147890"/>
          <a:ext cx="7752230" cy="1152034"/>
        </p:xfrm>
        <a:graphic>
          <a:graphicData uri="http://schemas.openxmlformats.org/drawingml/2006/table">
            <a:tbl>
              <a:tblPr/>
              <a:tblGrid>
                <a:gridCol w="7752230"/>
              </a:tblGrid>
              <a:tr h="432013">
                <a:tc>
                  <a:txBody>
                    <a:bodyPr/>
                    <a:lstStyle/>
                    <a:p>
                      <a:pPr algn="ctr" fontAlgn="ctr"/>
                      <a:r>
                        <a:rPr lang="en-US" sz="2500" b="1" i="0" u="none" strike="noStrike" dirty="0" smtClean="0">
                          <a:solidFill>
                            <a:srgbClr val="FFFFFF"/>
                          </a:solidFill>
                          <a:effectLst/>
                          <a:latin typeface="Calibri"/>
                        </a:rPr>
                        <a:t>Equitable Access </a:t>
                      </a:r>
                      <a:r>
                        <a:rPr lang="en-US" sz="2500" b="1" i="0" u="none" strike="noStrike" dirty="0">
                          <a:solidFill>
                            <a:srgbClr val="FFFFFF"/>
                          </a:solidFill>
                          <a:effectLst/>
                          <a:latin typeface="Calibri"/>
                        </a:rPr>
                        <a:t>to </a:t>
                      </a:r>
                      <a:r>
                        <a:rPr lang="en-US" sz="2500" b="1" i="0" u="none" strike="noStrike" dirty="0" smtClean="0">
                          <a:solidFill>
                            <a:srgbClr val="FFFFFF"/>
                          </a:solidFill>
                          <a:effectLst/>
                          <a:latin typeface="Calibri"/>
                        </a:rPr>
                        <a:t>Content</a:t>
                      </a:r>
                      <a:endParaRPr lang="en-US" sz="2500" b="1" i="0" u="none" strike="noStrike" dirty="0">
                        <a:solidFill>
                          <a:srgbClr val="FFFFFF"/>
                        </a:solidFill>
                        <a:effectLst/>
                        <a:latin typeface="Calibri"/>
                      </a:endParaRP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BBB59"/>
                    </a:solidFill>
                  </a:tcPr>
                </a:tc>
              </a:tr>
              <a:tr h="720021">
                <a:tc>
                  <a:txBody>
                    <a:bodyPr/>
                    <a:lstStyle/>
                    <a:p>
                      <a:pPr algn="ctr" fontAlgn="ctr"/>
                      <a:r>
                        <a:rPr lang="en-US" sz="2100" b="0" i="1" u="none" strike="noStrike" dirty="0">
                          <a:solidFill>
                            <a:srgbClr val="000000"/>
                          </a:solidFill>
                          <a:effectLst/>
                          <a:latin typeface="Calibri"/>
                        </a:rPr>
                        <a:t>Who does and does not participate in the mathematical work of the class, and how?</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F1DD"/>
                    </a:solidFill>
                  </a:tcPr>
                </a:tc>
              </a:tr>
            </a:tbl>
          </a:graphicData>
        </a:graphic>
      </p:graphicFrame>
      <p:graphicFrame>
        <p:nvGraphicFramePr>
          <p:cNvPr id="12" name="Table 11"/>
          <p:cNvGraphicFramePr>
            <a:graphicFrameLocks noGrp="1"/>
          </p:cNvGraphicFramePr>
          <p:nvPr>
            <p:extLst/>
          </p:nvPr>
        </p:nvGraphicFramePr>
        <p:xfrm>
          <a:off x="695885" y="4299924"/>
          <a:ext cx="7752230" cy="1152034"/>
        </p:xfrm>
        <a:graphic>
          <a:graphicData uri="http://schemas.openxmlformats.org/drawingml/2006/table">
            <a:tbl>
              <a:tblPr/>
              <a:tblGrid>
                <a:gridCol w="7752230"/>
              </a:tblGrid>
              <a:tr h="432013">
                <a:tc>
                  <a:txBody>
                    <a:bodyPr/>
                    <a:lstStyle/>
                    <a:p>
                      <a:pPr algn="ctr" fontAlgn="ctr"/>
                      <a:r>
                        <a:rPr lang="en-US" sz="2500" b="1" i="0" u="none" strike="noStrike" dirty="0">
                          <a:solidFill>
                            <a:srgbClr val="FFFFFF"/>
                          </a:solidFill>
                          <a:effectLst/>
                          <a:latin typeface="Calibri"/>
                        </a:rPr>
                        <a:t>Agency, </a:t>
                      </a:r>
                      <a:r>
                        <a:rPr lang="en-US" sz="2500" b="1" i="0" u="none" strike="noStrike" dirty="0" smtClean="0">
                          <a:solidFill>
                            <a:srgbClr val="FFFFFF"/>
                          </a:solidFill>
                          <a:effectLst/>
                          <a:latin typeface="Calibri"/>
                        </a:rPr>
                        <a:t>Ownership, </a:t>
                      </a:r>
                      <a:r>
                        <a:rPr lang="en-US" sz="2500" b="1" i="0" u="none" strike="noStrike" dirty="0">
                          <a:solidFill>
                            <a:srgbClr val="FFFFFF"/>
                          </a:solidFill>
                          <a:effectLst/>
                          <a:latin typeface="Calibri"/>
                        </a:rPr>
                        <a:t>and Identity </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0504D"/>
                    </a:solidFill>
                  </a:tcPr>
                </a:tc>
              </a:tr>
              <a:tr h="720021">
                <a:tc>
                  <a:txBody>
                    <a:bodyPr/>
                    <a:lstStyle/>
                    <a:p>
                      <a:pPr algn="ctr" fontAlgn="ctr"/>
                      <a:r>
                        <a:rPr lang="en-US" sz="2100" b="0" i="1" u="none" strike="noStrike" dirty="0">
                          <a:solidFill>
                            <a:srgbClr val="000000"/>
                          </a:solidFill>
                          <a:effectLst/>
                          <a:latin typeface="Calibri"/>
                        </a:rPr>
                        <a:t>What opportunities do students have to explain their own and respond to each other's mathematical ideas?</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DBDB"/>
                    </a:solidFill>
                  </a:tcPr>
                </a:tc>
              </a:tr>
            </a:tbl>
          </a:graphicData>
        </a:graphic>
      </p:graphicFrame>
      <p:graphicFrame>
        <p:nvGraphicFramePr>
          <p:cNvPr id="13" name="Table 12"/>
          <p:cNvGraphicFramePr>
            <a:graphicFrameLocks noGrp="1"/>
          </p:cNvGraphicFramePr>
          <p:nvPr>
            <p:extLst/>
          </p:nvPr>
        </p:nvGraphicFramePr>
        <p:xfrm>
          <a:off x="695885" y="5461317"/>
          <a:ext cx="7752230" cy="1152034"/>
        </p:xfrm>
        <a:graphic>
          <a:graphicData uri="http://schemas.openxmlformats.org/drawingml/2006/table">
            <a:tbl>
              <a:tblPr/>
              <a:tblGrid>
                <a:gridCol w="7752230"/>
              </a:tblGrid>
              <a:tr h="432013">
                <a:tc>
                  <a:txBody>
                    <a:bodyPr/>
                    <a:lstStyle/>
                    <a:p>
                      <a:pPr algn="ctr" fontAlgn="ctr"/>
                      <a:r>
                        <a:rPr lang="en-US" sz="2500" b="1" i="0" u="none" strike="noStrike" dirty="0" smtClean="0">
                          <a:solidFill>
                            <a:srgbClr val="FFFFFF"/>
                          </a:solidFill>
                          <a:effectLst/>
                          <a:latin typeface="Calibri"/>
                        </a:rPr>
                        <a:t>Formative Assessment</a:t>
                      </a:r>
                      <a:endParaRPr lang="en-US" sz="2500" b="1" i="0" u="none" strike="noStrike" dirty="0">
                        <a:solidFill>
                          <a:srgbClr val="FFFFFF"/>
                        </a:solidFill>
                        <a:effectLst/>
                        <a:latin typeface="Calibri"/>
                      </a:endParaRP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64A2"/>
                    </a:solidFill>
                  </a:tcPr>
                </a:tc>
              </a:tr>
              <a:tr h="720021">
                <a:tc>
                  <a:txBody>
                    <a:bodyPr/>
                    <a:lstStyle/>
                    <a:p>
                      <a:pPr algn="ctr" fontAlgn="ctr"/>
                      <a:r>
                        <a:rPr lang="en-US" sz="2100" b="0" i="1" u="none" strike="noStrike" dirty="0">
                          <a:solidFill>
                            <a:srgbClr val="000000"/>
                          </a:solidFill>
                          <a:effectLst/>
                          <a:latin typeface="Calibri"/>
                        </a:rPr>
                        <a:t>What do we know about each student's current mathematical thinking, and how can we build on it?</a:t>
                      </a:r>
                    </a:p>
                  </a:txBody>
                  <a:tcPr marL="24001" marR="24001" marT="24001"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5DFEC"/>
                    </a:solidFill>
                  </a:tcPr>
                </a:tc>
              </a:tr>
            </a:tbl>
          </a:graphicData>
        </a:graphic>
      </p:graphicFrame>
      <p:sp>
        <p:nvSpPr>
          <p:cNvPr id="8" name="Rectangle 7"/>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262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3"/>
          <p:cNvSpPr>
            <a:spLocks noGrp="1"/>
          </p:cNvSpPr>
          <p:nvPr>
            <p:ph type="ctrTitle"/>
          </p:nvPr>
        </p:nvSpPr>
        <p:spPr>
          <a:xfrm>
            <a:off x="585866" y="959717"/>
            <a:ext cx="8032750" cy="742950"/>
          </a:xfrm>
        </p:spPr>
        <p:txBody>
          <a:bodyPr>
            <a:normAutofit/>
          </a:bodyPr>
          <a:lstStyle/>
          <a:p>
            <a:r>
              <a:rPr lang="en-US" sz="4000" dirty="0" smtClean="0">
                <a:solidFill>
                  <a:srgbClr val="000000"/>
                </a:solidFill>
                <a:latin typeface="+mn-lt"/>
                <a:ea typeface="ＭＳ Ｐゴシック" charset="0"/>
                <a:cs typeface="Gotham-Book"/>
              </a:rPr>
              <a:t>. . . </a:t>
            </a:r>
            <a:r>
              <a:rPr lang="en-US" sz="4000" dirty="0">
                <a:solidFill>
                  <a:srgbClr val="000000"/>
                </a:solidFill>
                <a:latin typeface="+mn-lt"/>
                <a:ea typeface="ＭＳ Ｐゴシック" charset="0"/>
                <a:cs typeface="Gotham-Book"/>
              </a:rPr>
              <a:t>a</a:t>
            </a:r>
            <a:r>
              <a:rPr lang="en-US" sz="4000" dirty="0" smtClean="0">
                <a:solidFill>
                  <a:srgbClr val="000000"/>
                </a:solidFill>
                <a:latin typeface="+mn-lt"/>
                <a:ea typeface="ＭＳ Ｐゴシック" charset="0"/>
                <a:cs typeface="Gotham-Book"/>
              </a:rPr>
              <a:t>nd expand the questions,</a:t>
            </a:r>
            <a:endParaRPr lang="en-US" sz="4000" dirty="0">
              <a:solidFill>
                <a:srgbClr val="000000"/>
              </a:solidFill>
              <a:latin typeface="+mn-lt"/>
              <a:ea typeface="ＭＳ Ｐゴシック" charset="0"/>
              <a:cs typeface="Arial"/>
            </a:endParaRPr>
          </a:p>
        </p:txBody>
      </p:sp>
      <p:sp>
        <p:nvSpPr>
          <p:cNvPr id="2" name="Subtitle 1"/>
          <p:cNvSpPr>
            <a:spLocks noGrp="1"/>
          </p:cNvSpPr>
          <p:nvPr>
            <p:ph type="subTitle" idx="1"/>
          </p:nvPr>
        </p:nvSpPr>
        <p:spPr>
          <a:xfrm>
            <a:off x="585866" y="1913784"/>
            <a:ext cx="7992645" cy="4250529"/>
          </a:xfrm>
        </p:spPr>
        <p:txBody>
          <a:bodyPr>
            <a:normAutofit/>
          </a:bodyPr>
          <a:lstStyle/>
          <a:p>
            <a:r>
              <a:rPr lang="en-US" sz="4000" dirty="0" smtClean="0">
                <a:solidFill>
                  <a:srgbClr val="0000FF"/>
                </a:solidFill>
                <a:latin typeface="+mn-lt"/>
                <a:ea typeface="ＭＳ Ｐゴシック" charset="0"/>
                <a:cs typeface="Gotham-Book"/>
              </a:rPr>
              <a:t>to </a:t>
            </a:r>
            <a:r>
              <a:rPr lang="en-US" sz="4000" i="1" dirty="0" smtClean="0">
                <a:solidFill>
                  <a:srgbClr val="0000FF"/>
                </a:solidFill>
                <a:latin typeface="+mn-lt"/>
                <a:ea typeface="ＭＳ Ｐゴシック" charset="0"/>
                <a:cs typeface="Gotham-Book"/>
              </a:rPr>
              <a:t>problematize</a:t>
            </a:r>
            <a:r>
              <a:rPr lang="en-US" sz="4000" dirty="0" smtClean="0">
                <a:solidFill>
                  <a:srgbClr val="0000FF"/>
                </a:solidFill>
                <a:latin typeface="+mn-lt"/>
                <a:ea typeface="ＭＳ Ｐゴシック" charset="0"/>
                <a:cs typeface="Gotham-Book"/>
              </a:rPr>
              <a:t> instruction. </a:t>
            </a:r>
          </a:p>
          <a:p>
            <a:pPr algn="l"/>
            <a:r>
              <a:rPr lang="en-US" sz="4000" dirty="0" smtClean="0">
                <a:solidFill>
                  <a:srgbClr val="0000FF"/>
                </a:solidFill>
                <a:latin typeface="+mn-lt"/>
                <a:ea typeface="ＭＳ Ｐゴシック" charset="0"/>
                <a:cs typeface="Gotham-Book"/>
              </a:rPr>
              <a:t>That is: Ask a series of questions that help to plan for instruction that provides students with deeper opportunities along each of the five dimensions.</a:t>
            </a:r>
            <a:endParaRPr lang="en-US" sz="4000" dirty="0">
              <a:solidFill>
                <a:srgbClr val="000000"/>
              </a:solidFill>
              <a:latin typeface="+mn-lt"/>
              <a:ea typeface="ＭＳ Ｐゴシック" charset="0"/>
              <a:cs typeface="Arial"/>
            </a:endParaRP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732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5296" y="1269782"/>
            <a:ext cx="3393701" cy="2601496"/>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330760" y="1440375"/>
            <a:ext cx="3678683" cy="452602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
        <p:nvSpPr>
          <p:cNvPr id="11" name="Title 10"/>
          <p:cNvSpPr>
            <a:spLocks noGrp="1"/>
          </p:cNvSpPr>
          <p:nvPr>
            <p:ph type="title"/>
          </p:nvPr>
        </p:nvSpPr>
        <p:spPr>
          <a:xfrm>
            <a:off x="436266" y="363185"/>
            <a:ext cx="8229600" cy="769471"/>
          </a:xfrm>
          <a:solidFill>
            <a:srgbClr val="0000FF"/>
          </a:solidFill>
        </p:spPr>
        <p:txBody>
          <a:bodyPr>
            <a:normAutofit/>
          </a:bodyPr>
          <a:lstStyle/>
          <a:p>
            <a:r>
              <a:rPr lang="en-US" dirty="0" smtClean="0">
                <a:solidFill>
                  <a:schemeClr val="bg1"/>
                </a:solidFill>
                <a:latin typeface="+mn-lt"/>
              </a:rPr>
              <a:t>The TRU Conversation </a:t>
            </a:r>
            <a:r>
              <a:rPr lang="en-US" dirty="0">
                <a:solidFill>
                  <a:schemeClr val="bg1"/>
                </a:solidFill>
                <a:latin typeface="+mn-lt"/>
              </a:rPr>
              <a:t>G</a:t>
            </a:r>
            <a:r>
              <a:rPr lang="en-US" dirty="0" smtClean="0">
                <a:solidFill>
                  <a:schemeClr val="bg1"/>
                </a:solidFill>
                <a:latin typeface="+mn-lt"/>
              </a:rPr>
              <a:t>uide</a:t>
            </a:r>
            <a:endParaRPr lang="en-US" dirty="0">
              <a:solidFill>
                <a:schemeClr val="bg1"/>
              </a:solidFill>
              <a:latin typeface="+mn-lt"/>
            </a:endParaRP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266" y="3285300"/>
            <a:ext cx="3686561" cy="2770473"/>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
        <p:nvSpPr>
          <p:cNvPr id="12" name="Rectangle 11"/>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6-10-24 at 1.05.46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0735" y="1939607"/>
            <a:ext cx="3393701" cy="3536218"/>
          </a:xfrm>
          <a:prstGeom prst="rect">
            <a:avLst/>
          </a:prstGeom>
          <a:ln>
            <a:solidFill>
              <a:schemeClr val="tx1"/>
            </a:solidFill>
          </a:ln>
        </p:spPr>
      </p:pic>
      <p:pic>
        <p:nvPicPr>
          <p:cNvPr id="8" name="Picture 7" descr="Screen Shot 2016-10-24 at 1.07.07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4646" y="2607349"/>
            <a:ext cx="3393701" cy="3184103"/>
          </a:xfrm>
          <a:prstGeom prst="rect">
            <a:avLst/>
          </a:prstGeom>
          <a:ln>
            <a:solidFill>
              <a:schemeClr val="tx1"/>
            </a:solidFill>
          </a:ln>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7461" y="3651088"/>
            <a:ext cx="3546429" cy="2836074"/>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682354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1500" y="0"/>
            <a:ext cx="5438006" cy="6858000"/>
          </a:xfrm>
          <a:prstGeom prst="rect">
            <a:avLst/>
          </a:prstGeom>
        </p:spPr>
      </p:pic>
    </p:spTree>
    <p:extLst>
      <p:ext uri="{BB962C8B-B14F-4D97-AF65-F5344CB8AC3E}">
        <p14:creationId xmlns:p14="http://schemas.microsoft.com/office/powerpoint/2010/main" val="26618411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30" y="347380"/>
            <a:ext cx="8142167" cy="1301589"/>
          </a:xfrm>
        </p:spPr>
        <p:txBody>
          <a:bodyPr>
            <a:normAutofit/>
          </a:bodyPr>
          <a:lstStyle/>
          <a:p>
            <a:r>
              <a:rPr lang="en-US" dirty="0" smtClean="0">
                <a:solidFill>
                  <a:srgbClr val="000000"/>
                </a:solidFill>
                <a:latin typeface="+mn-lt"/>
              </a:rPr>
              <a:t>To support collegial observations, </a:t>
            </a:r>
            <a:endParaRPr lang="en-US" dirty="0">
              <a:solidFill>
                <a:srgbClr val="0000FF"/>
              </a:solidFill>
              <a:latin typeface="+mn-lt"/>
            </a:endParaRPr>
          </a:p>
        </p:txBody>
      </p:sp>
      <p:sp>
        <p:nvSpPr>
          <p:cNvPr id="3" name="Content Placeholder 2"/>
          <p:cNvSpPr>
            <a:spLocks noGrp="1"/>
          </p:cNvSpPr>
          <p:nvPr>
            <p:ph idx="1"/>
          </p:nvPr>
        </p:nvSpPr>
        <p:spPr>
          <a:xfrm>
            <a:off x="647656" y="1671632"/>
            <a:ext cx="7795692" cy="4175863"/>
          </a:xfrm>
        </p:spPr>
        <p:txBody>
          <a:bodyPr>
            <a:noAutofit/>
          </a:bodyPr>
          <a:lstStyle/>
          <a:p>
            <a:pPr marL="0" indent="0">
              <a:buNone/>
            </a:pPr>
            <a:r>
              <a:rPr lang="en-US" sz="4000" dirty="0" smtClean="0">
                <a:latin typeface="+mn-lt"/>
              </a:rPr>
              <a:t>we offer the</a:t>
            </a:r>
            <a:r>
              <a:rPr lang="en-US" sz="4000" dirty="0" smtClean="0">
                <a:solidFill>
                  <a:srgbClr val="0000FF"/>
                </a:solidFill>
                <a:latin typeface="+mn-lt"/>
              </a:rPr>
              <a:t> </a:t>
            </a:r>
          </a:p>
          <a:p>
            <a:pPr marL="0" indent="0" algn="ctr">
              <a:buNone/>
            </a:pPr>
            <a:r>
              <a:rPr lang="en-US" sz="4000" b="1" dirty="0" smtClean="0">
                <a:solidFill>
                  <a:srgbClr val="0000FF"/>
                </a:solidFill>
                <a:latin typeface="+mn-lt"/>
              </a:rPr>
              <a:t>TRU Observation Guide,</a:t>
            </a:r>
          </a:p>
          <a:p>
            <a:pPr marL="0" indent="0">
              <a:buNone/>
            </a:pPr>
            <a:r>
              <a:rPr lang="en-US" sz="4000" dirty="0" smtClean="0"/>
              <a:t>Which highlights things to look for is a lesson is going well.</a:t>
            </a:r>
          </a:p>
          <a:p>
            <a:pPr marL="0" indent="0">
              <a:buNone/>
            </a:pPr>
            <a:r>
              <a:rPr lang="en-US" sz="4000" dirty="0" smtClean="0">
                <a:solidFill>
                  <a:srgbClr val="0000FF"/>
                </a:solidFill>
                <a:latin typeface="+mn-lt"/>
              </a:rPr>
              <a:t>The guide can be used by coaches or TLCs for planning and debriefing classroom observations</a:t>
            </a:r>
            <a:r>
              <a:rPr lang="mr-IN" sz="4000" dirty="0" smtClean="0">
                <a:solidFill>
                  <a:srgbClr val="0000FF"/>
                </a:solidFill>
                <a:latin typeface="+mn-lt"/>
              </a:rPr>
              <a:t>…</a:t>
            </a:r>
            <a:endParaRPr lang="en-US" sz="4000" dirty="0">
              <a:solidFill>
                <a:srgbClr val="0000FF"/>
              </a:solidFill>
              <a:latin typeface="+mn-lt"/>
            </a:endParaRP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465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853" y="1157938"/>
            <a:ext cx="3156324" cy="379584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1" name="Title 10"/>
          <p:cNvSpPr>
            <a:spLocks noGrp="1"/>
          </p:cNvSpPr>
          <p:nvPr>
            <p:ph type="title"/>
          </p:nvPr>
        </p:nvSpPr>
        <p:spPr>
          <a:xfrm>
            <a:off x="457200" y="297547"/>
            <a:ext cx="8229600" cy="769471"/>
          </a:xfrm>
          <a:solidFill>
            <a:srgbClr val="0000FF"/>
          </a:solidFill>
        </p:spPr>
        <p:txBody>
          <a:bodyPr>
            <a:normAutofit/>
          </a:bodyPr>
          <a:lstStyle/>
          <a:p>
            <a:r>
              <a:rPr lang="en-US" dirty="0" smtClean="0">
                <a:solidFill>
                  <a:schemeClr val="bg1"/>
                </a:solidFill>
                <a:latin typeface="+mn-lt"/>
              </a:rPr>
              <a:t>The TRU Observation Guide</a:t>
            </a:r>
            <a:endParaRPr lang="en-US" dirty="0">
              <a:solidFill>
                <a:schemeClr val="bg1"/>
              </a:solidFill>
              <a:latin typeface="+mn-lt"/>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853" y="1157938"/>
            <a:ext cx="3156324" cy="3795841"/>
          </a:xfrm>
          <a:prstGeom prst="rect">
            <a:avLst/>
          </a:prstGeom>
          <a:ln>
            <a:solidFill>
              <a:schemeClr val="tx1"/>
            </a:solidFill>
          </a:ln>
        </p:spPr>
      </p:pic>
      <p:sp>
        <p:nvSpPr>
          <p:cNvPr id="10" name="Rectangle 9"/>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6-10-24 at 1.24.2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316" y="2054771"/>
            <a:ext cx="3358555" cy="4441217"/>
          </a:xfrm>
          <a:prstGeom prst="rect">
            <a:avLst/>
          </a:prstGeom>
        </p:spPr>
      </p:pic>
      <p:pic>
        <p:nvPicPr>
          <p:cNvPr id="5" name="Picture 4" descr="Screen Shot 2016-10-24 at 1.24.37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707" y="1157938"/>
            <a:ext cx="3122817" cy="4143902"/>
          </a:xfrm>
          <a:prstGeom prst="rect">
            <a:avLst/>
          </a:prstGeom>
        </p:spPr>
      </p:pic>
      <p:pic>
        <p:nvPicPr>
          <p:cNvPr id="6" name="Picture 5" descr="Screen Shot 2016-10-24 at 1.24.56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03292" y="1565557"/>
            <a:ext cx="3291913" cy="4302083"/>
          </a:xfrm>
          <a:prstGeom prst="rect">
            <a:avLst/>
          </a:prstGeom>
        </p:spPr>
      </p:pic>
      <p:pic>
        <p:nvPicPr>
          <p:cNvPr id="7" name="Picture 6" descr="Screen Shot 2016-10-24 at 1.25.10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7059" y="1956878"/>
            <a:ext cx="3331184" cy="4320689"/>
          </a:xfrm>
          <a:prstGeom prst="rect">
            <a:avLst/>
          </a:prstGeom>
        </p:spPr>
      </p:pic>
      <p:pic>
        <p:nvPicPr>
          <p:cNvPr id="9" name="Picture 8" descr="Screen Shot 2016-10-24 at 1.25.24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98101" y="2309229"/>
            <a:ext cx="3408274" cy="4362407"/>
          </a:xfrm>
          <a:prstGeom prst="rect">
            <a:avLst/>
          </a:prstGeom>
        </p:spPr>
      </p:pic>
    </p:spTree>
    <p:extLst>
      <p:ext uri="{BB962C8B-B14F-4D97-AF65-F5344CB8AC3E}">
        <p14:creationId xmlns:p14="http://schemas.microsoft.com/office/powerpoint/2010/main" val="143891231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0"/>
            <a:ext cx="5322256" cy="6858000"/>
          </a:xfrm>
          <a:prstGeom prst="rect">
            <a:avLst/>
          </a:prstGeom>
        </p:spPr>
      </p:pic>
    </p:spTree>
    <p:extLst>
      <p:ext uri="{BB962C8B-B14F-4D97-AF65-F5344CB8AC3E}">
        <p14:creationId xmlns:p14="http://schemas.microsoft.com/office/powerpoint/2010/main" val="226546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42739" y="1977263"/>
            <a:ext cx="8150805" cy="776058"/>
          </a:xfrm>
        </p:spPr>
        <p:txBody>
          <a:bodyPr>
            <a:noAutofit/>
          </a:bodyPr>
          <a:lstStyle/>
          <a:p>
            <a:r>
              <a:rPr lang="en-US" sz="4000" dirty="0" smtClean="0">
                <a:latin typeface="+mn-lt"/>
                <a:cs typeface="Gotham-Book"/>
              </a:rPr>
              <a:t>The first version of the Observation Guide was actually built by San Francisco Unified School District, and it’s being used in a number of school districts across the US.</a:t>
            </a:r>
            <a:endParaRPr lang="en-US" sz="4000" dirty="0">
              <a:latin typeface="+mn-lt"/>
              <a:cs typeface="Arial"/>
            </a:endParaRPr>
          </a:p>
        </p:txBody>
      </p:sp>
      <p:sp>
        <p:nvSpPr>
          <p:cNvPr id="2" name="Subtitle 1"/>
          <p:cNvSpPr>
            <a:spLocks noGrp="1"/>
          </p:cNvSpPr>
          <p:nvPr>
            <p:ph type="subTitle" idx="1"/>
          </p:nvPr>
        </p:nvSpPr>
        <p:spPr>
          <a:xfrm>
            <a:off x="1517082" y="4350462"/>
            <a:ext cx="6402117" cy="1067833"/>
          </a:xfrm>
        </p:spPr>
        <p:txBody>
          <a:bodyPr>
            <a:noAutofit/>
          </a:bodyPr>
          <a:lstStyle/>
          <a:p>
            <a:r>
              <a:rPr lang="en-US" sz="4000" dirty="0" smtClean="0">
                <a:solidFill>
                  <a:srgbClr val="0000FF"/>
                </a:solidFill>
              </a:rPr>
              <a:t>So, we’re really down to earth at this point!</a:t>
            </a:r>
          </a:p>
        </p:txBody>
      </p:sp>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135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42739" y="1977263"/>
            <a:ext cx="8150805" cy="776058"/>
          </a:xfrm>
        </p:spPr>
        <p:txBody>
          <a:bodyPr>
            <a:noAutofit/>
          </a:bodyPr>
          <a:lstStyle/>
          <a:p>
            <a:r>
              <a:rPr lang="en-US" sz="4000" dirty="0" smtClean="0">
                <a:solidFill>
                  <a:srgbClr val="0000FF"/>
                </a:solidFill>
                <a:latin typeface="+mn-lt"/>
                <a:cs typeface="Gotham-Book"/>
              </a:rPr>
              <a:t>Now let me turn to tools for building and supporting TLCs.</a:t>
            </a:r>
            <a:endParaRPr lang="en-US" sz="4000" dirty="0">
              <a:solidFill>
                <a:srgbClr val="000000"/>
              </a:solidFill>
              <a:latin typeface="+mn-lt"/>
              <a:cs typeface="Arial"/>
            </a:endParaRPr>
          </a:p>
        </p:txBody>
      </p:sp>
      <p:sp>
        <p:nvSpPr>
          <p:cNvPr id="2" name="Subtitle 1"/>
          <p:cNvSpPr>
            <a:spLocks noGrp="1"/>
          </p:cNvSpPr>
          <p:nvPr>
            <p:ph type="subTitle" idx="1"/>
          </p:nvPr>
        </p:nvSpPr>
        <p:spPr>
          <a:xfrm>
            <a:off x="642739" y="3881335"/>
            <a:ext cx="7881582" cy="1067833"/>
          </a:xfrm>
        </p:spPr>
        <p:txBody>
          <a:bodyPr>
            <a:noAutofit/>
          </a:bodyPr>
          <a:lstStyle/>
          <a:p>
            <a:r>
              <a:rPr lang="en-US" sz="4000" dirty="0" smtClean="0">
                <a:solidFill>
                  <a:srgbClr val="000000"/>
                </a:solidFill>
              </a:rPr>
              <a:t>We’re in the middle of piloting these, so they’re not </a:t>
            </a:r>
            <a:r>
              <a:rPr lang="en-US" sz="4000" smtClean="0">
                <a:solidFill>
                  <a:srgbClr val="000000"/>
                </a:solidFill>
              </a:rPr>
              <a:t>widely available.</a:t>
            </a:r>
            <a:endParaRPr lang="en-US" sz="4000" dirty="0" smtClean="0">
              <a:solidFill>
                <a:srgbClr val="000000"/>
              </a:solidFill>
            </a:endParaRPr>
          </a:p>
        </p:txBody>
      </p:sp>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319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7"/>
            <a:ext cx="8229600" cy="6198733"/>
          </a:xfrm>
        </p:spPr>
        <p:txBody>
          <a:bodyPr>
            <a:noAutofit/>
          </a:bodyPr>
          <a:lstStyle/>
          <a:p>
            <a:r>
              <a:rPr lang="en-US" sz="4000" dirty="0" smtClean="0">
                <a:solidFill>
                  <a:srgbClr val="0000FF"/>
                </a:solidFill>
                <a:latin typeface="+mn-lt"/>
                <a:cs typeface="Gotham-Book"/>
              </a:rPr>
              <a:t>The goal is to help “TRU” a department or TLC, assuming there is administrative and other support.</a:t>
            </a:r>
            <a:endParaRPr lang="en-US" sz="4000" dirty="0">
              <a:solidFill>
                <a:srgbClr val="000000"/>
              </a:solidFill>
              <a:latin typeface="+mn-lt"/>
              <a:cs typeface="Arial"/>
            </a:endParaRPr>
          </a:p>
        </p:txBody>
      </p:sp>
      <p:sp>
        <p:nvSpPr>
          <p:cNvPr id="4" name="Rectangle 3"/>
          <p:cNvSpPr/>
          <p:nvPr/>
        </p:nvSpPr>
        <p:spPr>
          <a:xfrm>
            <a:off x="149324" y="212270"/>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3549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a:latin typeface="Arial" charset="0"/>
              </a:rPr>
              <a:t>Influence on </a:t>
            </a:r>
            <a:r>
              <a:rPr lang="en-US" dirty="0" smtClean="0">
                <a:latin typeface="Arial" charset="0"/>
              </a:rPr>
              <a:t>policy</a:t>
            </a:r>
            <a:endParaRPr lang="en-US" dirty="0">
              <a:latin typeface="Arial" charset="0"/>
            </a:endParaRPr>
          </a:p>
        </p:txBody>
      </p:sp>
      <p:sp>
        <p:nvSpPr>
          <p:cNvPr id="141315" name="Rectangle 3"/>
          <p:cNvSpPr>
            <a:spLocks noGrp="1" noChangeArrowheads="1"/>
          </p:cNvSpPr>
          <p:nvPr>
            <p:ph type="body" idx="1"/>
          </p:nvPr>
        </p:nvSpPr>
        <p:spPr/>
        <p:txBody>
          <a:bodyPr>
            <a:normAutofit/>
          </a:bodyPr>
          <a:lstStyle/>
          <a:p>
            <a:pPr eaLnBrk="1" hangingPunct="1">
              <a:lnSpc>
                <a:spcPct val="90000"/>
              </a:lnSpc>
            </a:pPr>
            <a:r>
              <a:rPr lang="en-US" dirty="0">
                <a:latin typeface="Arial" charset="0"/>
              </a:rPr>
              <a:t>Humanities</a:t>
            </a:r>
            <a:endParaRPr lang="en-US" dirty="0">
              <a:solidFill>
                <a:schemeClr val="hlink"/>
              </a:solidFill>
              <a:latin typeface="Arial" charset="0"/>
            </a:endParaRPr>
          </a:p>
          <a:p>
            <a:pPr lvl="1" eaLnBrk="1" hangingPunct="1">
              <a:lnSpc>
                <a:spcPct val="90000"/>
              </a:lnSpc>
            </a:pPr>
            <a:r>
              <a:rPr lang="en-US" dirty="0" smtClean="0">
                <a:solidFill>
                  <a:schemeClr val="hlink"/>
                </a:solidFill>
                <a:latin typeface="Arial" charset="0"/>
                <a:ea typeface="ＭＳ Ｐゴシック" charset="0"/>
              </a:rPr>
              <a:t>main influence on policy making BUT</a:t>
            </a:r>
          </a:p>
          <a:p>
            <a:pPr lvl="1" eaLnBrk="1" hangingPunct="1">
              <a:lnSpc>
                <a:spcPct val="90000"/>
              </a:lnSpc>
            </a:pPr>
            <a:r>
              <a:rPr lang="en-US" dirty="0" smtClean="0">
                <a:solidFill>
                  <a:schemeClr val="hlink"/>
                </a:solidFill>
                <a:latin typeface="Arial" charset="0"/>
                <a:ea typeface="ＭＳ Ｐゴシック" charset="0"/>
              </a:rPr>
              <a:t>politicians can do it too – and they do.</a:t>
            </a:r>
            <a:endParaRPr lang="en-US" dirty="0">
              <a:latin typeface="Arial" charset="0"/>
              <a:ea typeface="ＭＳ Ｐゴシック" charset="0"/>
            </a:endParaRPr>
          </a:p>
          <a:p>
            <a:pPr lvl="1" eaLnBrk="1" hangingPunct="1">
              <a:lnSpc>
                <a:spcPct val="90000"/>
              </a:lnSpc>
              <a:buFont typeface="Wingdings" charset="0"/>
              <a:buNone/>
            </a:pPr>
            <a:r>
              <a:rPr lang="en-US" dirty="0">
                <a:latin typeface="Arial" charset="0"/>
                <a:ea typeface="ＭＳ Ｐゴシック" charset="0"/>
              </a:rPr>
              <a:t>		plausibility &gt;&gt; </a:t>
            </a:r>
            <a:r>
              <a:rPr lang="ja-JP" altLang="en-US" dirty="0">
                <a:latin typeface="Arial" charset="0"/>
                <a:ea typeface="ＭＳ Ｐゴシック" charset="0"/>
              </a:rPr>
              <a:t>‘</a:t>
            </a:r>
            <a:r>
              <a:rPr lang="en-US" dirty="0">
                <a:latin typeface="Arial" charset="0"/>
                <a:ea typeface="ＭＳ Ｐゴシック" charset="0"/>
              </a:rPr>
              <a:t>common sense</a:t>
            </a:r>
            <a:r>
              <a:rPr lang="ja-JP" altLang="en-US" dirty="0">
                <a:latin typeface="Arial" charset="0"/>
                <a:ea typeface="ＭＳ Ｐゴシック" charset="0"/>
              </a:rPr>
              <a:t>’</a:t>
            </a:r>
            <a:r>
              <a:rPr lang="en-US" dirty="0">
                <a:latin typeface="Arial" charset="0"/>
                <a:ea typeface="ＭＳ Ｐゴシック" charset="0"/>
              </a:rPr>
              <a:t> </a:t>
            </a:r>
            <a:r>
              <a:rPr lang="en-US" dirty="0" smtClean="0">
                <a:latin typeface="Arial" charset="0"/>
                <a:ea typeface="ＭＳ Ｐゴシック" charset="0"/>
              </a:rPr>
              <a:t>initiatives</a:t>
            </a:r>
            <a:endParaRPr lang="en-US" dirty="0">
              <a:latin typeface="Arial" charset="0"/>
              <a:ea typeface="ＭＳ Ｐゴシック" charset="0"/>
            </a:endParaRPr>
          </a:p>
          <a:p>
            <a:pPr eaLnBrk="1" hangingPunct="1">
              <a:lnSpc>
                <a:spcPct val="90000"/>
              </a:lnSpc>
            </a:pPr>
            <a:r>
              <a:rPr lang="en-US" dirty="0">
                <a:latin typeface="Arial" charset="0"/>
              </a:rPr>
              <a:t>Science</a:t>
            </a:r>
          </a:p>
          <a:p>
            <a:pPr lvl="1" eaLnBrk="1" hangingPunct="1">
              <a:lnSpc>
                <a:spcPct val="90000"/>
              </a:lnSpc>
            </a:pPr>
            <a:r>
              <a:rPr lang="en-US" dirty="0" smtClean="0">
                <a:solidFill>
                  <a:schemeClr val="hlink"/>
                </a:solidFill>
                <a:latin typeface="Arial" charset="0"/>
                <a:ea typeface="ＭＳ Ｐゴシック" charset="0"/>
              </a:rPr>
              <a:t>Dominates STEM </a:t>
            </a:r>
            <a:r>
              <a:rPr lang="en-US" dirty="0" err="1" smtClean="0">
                <a:solidFill>
                  <a:schemeClr val="hlink"/>
                </a:solidFill>
                <a:latin typeface="Arial" charset="0"/>
                <a:ea typeface="ＭＳ Ｐゴシック" charset="0"/>
              </a:rPr>
              <a:t>ed</a:t>
            </a:r>
            <a:r>
              <a:rPr lang="en-US" dirty="0" smtClean="0">
                <a:solidFill>
                  <a:schemeClr val="hlink"/>
                </a:solidFill>
                <a:latin typeface="Arial" charset="0"/>
                <a:ea typeface="ＭＳ Ｐゴシック" charset="0"/>
              </a:rPr>
              <a:t> </a:t>
            </a:r>
            <a:r>
              <a:rPr lang="en-US" dirty="0">
                <a:solidFill>
                  <a:schemeClr val="hlink"/>
                </a:solidFill>
                <a:latin typeface="Arial" charset="0"/>
                <a:ea typeface="ＭＳ Ｐゴシック" charset="0"/>
              </a:rPr>
              <a:t>research, </a:t>
            </a:r>
            <a:r>
              <a:rPr lang="ja-JP" altLang="en-US" dirty="0" smtClean="0">
                <a:latin typeface="Arial" charset="0"/>
                <a:ea typeface="ＭＳ Ｐゴシック" charset="0"/>
              </a:rPr>
              <a:t>“</a:t>
            </a:r>
            <a:r>
              <a:rPr lang="en-US" dirty="0">
                <a:latin typeface="Arial" charset="0"/>
                <a:ea typeface="ＭＳ Ｐゴシック" charset="0"/>
              </a:rPr>
              <a:t>informs</a:t>
            </a:r>
            <a:r>
              <a:rPr lang="ja-JP" altLang="en-US" dirty="0">
                <a:latin typeface="Arial" charset="0"/>
                <a:ea typeface="ＭＳ Ｐゴシック" charset="0"/>
              </a:rPr>
              <a:t>”</a:t>
            </a:r>
            <a:r>
              <a:rPr lang="en-US" dirty="0">
                <a:latin typeface="Arial" charset="0"/>
                <a:ea typeface="ＭＳ Ｐゴシック" charset="0"/>
              </a:rPr>
              <a:t> policy</a:t>
            </a:r>
          </a:p>
          <a:p>
            <a:pPr lvl="1" eaLnBrk="1" hangingPunct="1">
              <a:lnSpc>
                <a:spcPct val="90000"/>
              </a:lnSpc>
              <a:buFont typeface="Wingdings" charset="0"/>
              <a:buNone/>
            </a:pPr>
            <a:r>
              <a:rPr lang="en-US" dirty="0">
                <a:latin typeface="Arial" charset="0"/>
                <a:ea typeface="ＭＳ Ｐゴシック" charset="0"/>
              </a:rPr>
              <a:t>		– but no </a:t>
            </a:r>
            <a:r>
              <a:rPr lang="en-US" dirty="0" smtClean="0">
                <a:latin typeface="Arial" charset="0"/>
                <a:ea typeface="ＭＳ Ｐゴシック" charset="0"/>
              </a:rPr>
              <a:t>replication, or agreed </a:t>
            </a:r>
            <a:r>
              <a:rPr lang="en-US" dirty="0">
                <a:latin typeface="Arial" charset="0"/>
                <a:ea typeface="ＭＳ Ｐゴシック" charset="0"/>
              </a:rPr>
              <a:t>body of results</a:t>
            </a:r>
            <a:br>
              <a:rPr lang="en-US" dirty="0">
                <a:latin typeface="Arial" charset="0"/>
                <a:ea typeface="ＭＳ Ｐゴシック" charset="0"/>
              </a:rPr>
            </a:br>
            <a:endParaRPr lang="en-US" dirty="0">
              <a:latin typeface="Arial" charset="0"/>
              <a:ea typeface="ＭＳ Ｐゴシック" charset="0"/>
            </a:endParaRPr>
          </a:p>
          <a:p>
            <a:pPr eaLnBrk="1" hangingPunct="1">
              <a:lnSpc>
                <a:spcPct val="90000"/>
              </a:lnSpc>
            </a:pPr>
            <a:r>
              <a:rPr lang="en-US" dirty="0">
                <a:latin typeface="Arial" charset="0"/>
              </a:rPr>
              <a:t>Engineering</a:t>
            </a:r>
          </a:p>
          <a:p>
            <a:pPr lvl="1" eaLnBrk="1" hangingPunct="1">
              <a:lnSpc>
                <a:spcPct val="90000"/>
              </a:lnSpc>
            </a:pPr>
            <a:r>
              <a:rPr lang="en-US" dirty="0">
                <a:solidFill>
                  <a:schemeClr val="hlink"/>
                </a:solidFill>
                <a:latin typeface="Arial" charset="0"/>
                <a:ea typeface="ＭＳ Ｐゴシック" charset="0"/>
              </a:rPr>
              <a:t>still </a:t>
            </a:r>
            <a:r>
              <a:rPr lang="en-US" dirty="0" smtClean="0">
                <a:solidFill>
                  <a:schemeClr val="hlink"/>
                </a:solidFill>
                <a:latin typeface="Arial" charset="0"/>
                <a:ea typeface="ＭＳ Ｐゴシック" charset="0"/>
              </a:rPr>
              <a:t>marginal</a:t>
            </a:r>
            <a:endParaRPr lang="en-US" dirty="0">
              <a:latin typeface="Arial" charset="0"/>
              <a:ea typeface="ＭＳ Ｐゴシック" charset="0"/>
            </a:endParaRPr>
          </a:p>
          <a:p>
            <a:pPr lvl="1" eaLnBrk="1" hangingPunct="1">
              <a:lnSpc>
                <a:spcPct val="90000"/>
              </a:lnSpc>
              <a:buFont typeface="Wingdings" charset="0"/>
              <a:buNone/>
            </a:pPr>
            <a:r>
              <a:rPr lang="en-US" dirty="0">
                <a:latin typeface="Arial" charset="0"/>
                <a:ea typeface="ＭＳ Ｐゴシック" charset="0"/>
              </a:rPr>
              <a:t>		</a:t>
            </a:r>
            <a:r>
              <a:rPr lang="en-US" dirty="0" smtClean="0">
                <a:latin typeface="Arial" charset="0"/>
                <a:ea typeface="ＭＳ Ｐゴシック" charset="0"/>
              </a:rPr>
              <a:t>– some </a:t>
            </a:r>
            <a:r>
              <a:rPr lang="en-US" dirty="0">
                <a:latin typeface="Arial" charset="0"/>
                <a:ea typeface="ＭＳ Ｐゴシック" charset="0"/>
              </a:rPr>
              <a:t>systematic work </a:t>
            </a:r>
            <a:r>
              <a:rPr lang="en-US" dirty="0" smtClean="0">
                <a:latin typeface="Arial" charset="0"/>
                <a:ea typeface="ＭＳ Ｐゴシック" charset="0"/>
              </a:rPr>
              <a:t>in a few places</a:t>
            </a:r>
          </a:p>
          <a:p>
            <a:pPr>
              <a:lnSpc>
                <a:spcPct val="90000"/>
              </a:lnSpc>
              <a:buFont typeface="Wingdings" charset="0"/>
              <a:buNone/>
            </a:pPr>
            <a:r>
              <a:rPr lang="en-US" dirty="0" smtClean="0">
                <a:solidFill>
                  <a:srgbClr val="FF0000"/>
                </a:solidFill>
                <a:latin typeface="Arial" charset="0"/>
                <a:ea typeface="ＭＳ Ｐゴシック" charset="0"/>
              </a:rPr>
              <a:t>To achieve </a:t>
            </a:r>
            <a:r>
              <a:rPr lang="en-US" dirty="0" smtClean="0">
                <a:solidFill>
                  <a:srgbClr val="FF0000"/>
                </a:solidFill>
                <a:latin typeface="Arial" charset="0"/>
              </a:rPr>
              <a:t>research</a:t>
            </a:r>
            <a:r>
              <a:rPr lang="en-US" dirty="0">
                <a:solidFill>
                  <a:srgbClr val="FF0000"/>
                </a:solidFill>
                <a:latin typeface="Arial" charset="0"/>
              </a:rPr>
              <a:t>-based practice we need a better balance of </a:t>
            </a:r>
            <a:r>
              <a:rPr lang="en-US" dirty="0" smtClean="0">
                <a:solidFill>
                  <a:srgbClr val="FF0000"/>
                </a:solidFill>
                <a:latin typeface="Arial" charset="0"/>
              </a:rPr>
              <a:t>R&amp;D effort</a:t>
            </a:r>
            <a:endParaRPr lang="en-US" dirty="0">
              <a:solidFill>
                <a:srgbClr val="FF0000"/>
              </a:solidFill>
              <a:latin typeface="Arial" charset="0"/>
            </a:endParaRPr>
          </a:p>
          <a:p>
            <a:pPr lvl="1" eaLnBrk="1" hangingPunct="1">
              <a:lnSpc>
                <a:spcPct val="90000"/>
              </a:lnSpc>
              <a:buFont typeface="Wingdings" charset="0"/>
              <a:buNone/>
            </a:pPr>
            <a:endParaRPr lang="en-US" dirty="0">
              <a:solidFill>
                <a:srgbClr val="FF0000"/>
              </a:solidFill>
              <a:latin typeface="Arial" charset="0"/>
              <a:ea typeface="ＭＳ Ｐゴシック" charset="0"/>
            </a:endParaRPr>
          </a:p>
        </p:txBody>
      </p:sp>
    </p:spTree>
    <p:extLst>
      <p:ext uri="{BB962C8B-B14F-4D97-AF65-F5344CB8AC3E}">
        <p14:creationId xmlns:p14="http://schemas.microsoft.com/office/powerpoint/2010/main" val="2757586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1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13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413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131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4131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131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1315">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4131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4131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4131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413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69686" y="918482"/>
            <a:ext cx="7772400" cy="1470025"/>
          </a:xfrm>
        </p:spPr>
        <p:txBody>
          <a:bodyPr>
            <a:normAutofit/>
          </a:bodyPr>
          <a:lstStyle/>
          <a:p>
            <a:r>
              <a:rPr lang="en-US">
                <a:solidFill>
                  <a:srgbClr val="000000"/>
                </a:solidFill>
              </a:rPr>
              <a:t>There are three tools in development and use</a:t>
            </a:r>
            <a:r>
              <a:rPr lang="en-US" smtClean="0">
                <a:solidFill>
                  <a:srgbClr val="000000"/>
                </a:solidFill>
              </a:rPr>
              <a:t>:</a:t>
            </a:r>
            <a:endParaRPr lang="en-US"/>
          </a:p>
        </p:txBody>
      </p:sp>
      <p:sp>
        <p:nvSpPr>
          <p:cNvPr id="4" name="Subtitle 3"/>
          <p:cNvSpPr>
            <a:spLocks noGrp="1"/>
          </p:cNvSpPr>
          <p:nvPr>
            <p:ph type="subTitle" idx="1"/>
          </p:nvPr>
        </p:nvSpPr>
        <p:spPr>
          <a:xfrm>
            <a:off x="668301" y="2772183"/>
            <a:ext cx="7859486" cy="3255281"/>
          </a:xfrm>
        </p:spPr>
        <p:txBody>
          <a:bodyPr>
            <a:normAutofit/>
          </a:bodyPr>
          <a:lstStyle/>
          <a:p>
            <a:pPr marL="571500" indent="-571500" algn="l">
              <a:buFont typeface="Wingdings" charset="2"/>
              <a:buChar char="Ø"/>
            </a:pPr>
            <a:r>
              <a:rPr lang="en-US" sz="4000" dirty="0" smtClean="0">
                <a:solidFill>
                  <a:srgbClr val="0000FF"/>
                </a:solidFill>
              </a:rPr>
              <a:t>An intro to TRU</a:t>
            </a:r>
          </a:p>
          <a:p>
            <a:pPr marL="571500" indent="-571500" algn="l">
              <a:buFont typeface="Wingdings" charset="2"/>
              <a:buChar char="Ø"/>
            </a:pPr>
            <a:r>
              <a:rPr lang="en-US" sz="4000" dirty="0" smtClean="0">
                <a:solidFill>
                  <a:srgbClr val="0000FF"/>
                </a:solidFill>
              </a:rPr>
              <a:t>A “deep dive” for each dimension</a:t>
            </a:r>
          </a:p>
          <a:p>
            <a:pPr marL="571500" indent="-571500" algn="l">
              <a:buFont typeface="Wingdings" charset="2"/>
              <a:buChar char="Ø"/>
            </a:pPr>
            <a:r>
              <a:rPr lang="en-US" sz="4000" dirty="0" smtClean="0">
                <a:solidFill>
                  <a:srgbClr val="0000FF"/>
                </a:solidFill>
              </a:rPr>
              <a:t>“On Target,” for deeper investigations</a:t>
            </a:r>
            <a:endParaRPr lang="en-US" sz="4000" dirty="0">
              <a:solidFill>
                <a:srgbClr val="0000FF"/>
              </a:solidFill>
            </a:endParaRPr>
          </a:p>
        </p:txBody>
      </p:sp>
      <p:sp>
        <p:nvSpPr>
          <p:cNvPr id="5" name="Rectangle 4"/>
          <p:cNvSpPr/>
          <p:nvPr/>
        </p:nvSpPr>
        <p:spPr>
          <a:xfrm>
            <a:off x="149324" y="212270"/>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645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4457" y="2130425"/>
            <a:ext cx="8371851" cy="1470025"/>
          </a:xfrm>
        </p:spPr>
        <p:txBody>
          <a:bodyPr>
            <a:noAutofit/>
          </a:bodyPr>
          <a:lstStyle/>
          <a:p>
            <a:r>
              <a:rPr lang="en-US" sz="4000" dirty="0" smtClean="0"/>
              <a:t>This is a workshop, with 3 videos, that allows a department to “discover” the TRU framework by itself.</a:t>
            </a:r>
            <a:endParaRPr lang="en-US" sz="4000" dirty="0">
              <a:latin typeface="+mn-lt"/>
            </a:endParaRPr>
          </a:p>
        </p:txBody>
      </p:sp>
      <p:sp>
        <p:nvSpPr>
          <p:cNvPr id="2" name="Subtitle 1"/>
          <p:cNvSpPr>
            <a:spLocks noGrp="1"/>
          </p:cNvSpPr>
          <p:nvPr>
            <p:ph type="subTitle" idx="1"/>
          </p:nvPr>
        </p:nvSpPr>
        <p:spPr>
          <a:xfrm>
            <a:off x="464457" y="3984171"/>
            <a:ext cx="8171543" cy="2307771"/>
          </a:xfrm>
        </p:spPr>
        <p:txBody>
          <a:bodyPr>
            <a:noAutofit/>
          </a:bodyPr>
          <a:lstStyle/>
          <a:p>
            <a:r>
              <a:rPr lang="en-US" sz="4000" dirty="0" smtClean="0">
                <a:solidFill>
                  <a:srgbClr val="0000FF"/>
                </a:solidFill>
              </a:rPr>
              <a:t>(This was built as one of the tools for our joint “Network of Improvement Communities” project, an attempt to make a difference at the system level.)</a:t>
            </a:r>
            <a:endParaRPr lang="en-US" sz="4000" dirty="0">
              <a:solidFill>
                <a:srgbClr val="0000FF"/>
              </a:solidFill>
            </a:endParaRPr>
          </a:p>
        </p:txBody>
      </p:sp>
      <p:sp>
        <p:nvSpPr>
          <p:cNvPr id="5" name="Title 3"/>
          <p:cNvSpPr>
            <a:spLocks noGrp="1"/>
          </p:cNvSpPr>
          <p:nvPr/>
        </p:nvSpPr>
        <p:spPr bwMode="auto">
          <a:xfrm>
            <a:off x="329937" y="444994"/>
            <a:ext cx="8506371" cy="1228023"/>
          </a:xfrm>
          <a:prstGeom prst="rect">
            <a:avLst/>
          </a:prstGeom>
          <a:solidFill>
            <a:srgbClr val="3665AA"/>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Lst>
        </p:spPr>
        <p:txBody>
          <a:bodyPr vert="horz" wrap="square" lIns="91440" tIns="45720" rIns="91440" bIns="45720" numCol="1" anchor="ctr" anchorCtr="0" compatLnSpc="1">
            <a:prstTxWarp prst="textNoShape">
              <a:avLst/>
            </a:prstTxWarp>
            <a:noAutofit/>
          </a:bodyPr>
          <a:lstStyle/>
          <a:p>
            <a:pPr marL="0" marR="0" algn="ctr" fontAlgn="base">
              <a:spcBef>
                <a:spcPts val="0"/>
              </a:spcBef>
              <a:spcAft>
                <a:spcPts val="0"/>
              </a:spcAft>
            </a:pPr>
            <a:r>
              <a:rPr lang="en-US" sz="4000" dirty="0" smtClean="0">
                <a:solidFill>
                  <a:srgbClr val="FFFFFF"/>
                </a:solidFill>
                <a:effectLst/>
                <a:latin typeface="Arial"/>
                <a:ea typeface="ＭＳ 明朝"/>
                <a:cs typeface="Arial"/>
              </a:rPr>
              <a:t>An intro to TRU</a:t>
            </a: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002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4457" y="1811111"/>
            <a:ext cx="8371851" cy="1120776"/>
          </a:xfrm>
        </p:spPr>
        <p:txBody>
          <a:bodyPr>
            <a:noAutofit/>
          </a:bodyPr>
          <a:lstStyle/>
          <a:p>
            <a:r>
              <a:rPr lang="en-US" sz="3600" dirty="0" smtClean="0"/>
              <a:t>Once a TLC “gets” TRU, they often pick a dimension to focus on.</a:t>
            </a:r>
            <a:endParaRPr lang="en-US" sz="3600" dirty="0">
              <a:latin typeface="+mn-lt"/>
            </a:endParaRPr>
          </a:p>
        </p:txBody>
      </p:sp>
      <p:sp>
        <p:nvSpPr>
          <p:cNvPr id="2" name="Subtitle 1"/>
          <p:cNvSpPr>
            <a:spLocks noGrp="1"/>
          </p:cNvSpPr>
          <p:nvPr>
            <p:ph type="subTitle" idx="1"/>
          </p:nvPr>
        </p:nvSpPr>
        <p:spPr>
          <a:xfrm>
            <a:off x="472450" y="2873828"/>
            <a:ext cx="8461829" cy="3715658"/>
          </a:xfrm>
        </p:spPr>
        <p:txBody>
          <a:bodyPr>
            <a:noAutofit/>
          </a:bodyPr>
          <a:lstStyle/>
          <a:p>
            <a:pPr algn="l"/>
            <a:r>
              <a:rPr lang="en-US" sz="3600" dirty="0" smtClean="0">
                <a:solidFill>
                  <a:srgbClr val="0000FF"/>
                </a:solidFill>
              </a:rPr>
              <a:t>A common choice is “Agency, Ownership, and Identity.” We support the community in working on AOI with:</a:t>
            </a:r>
          </a:p>
          <a:p>
            <a:pPr marL="571500" indent="-571500" algn="l">
              <a:buFontTx/>
              <a:buChar char="-"/>
            </a:pPr>
            <a:r>
              <a:rPr lang="en-US" sz="3600" dirty="0" smtClean="0">
                <a:solidFill>
                  <a:srgbClr val="0000FF"/>
                </a:solidFill>
              </a:rPr>
              <a:t>An intro using “safe” external videotapes;</a:t>
            </a:r>
          </a:p>
          <a:p>
            <a:pPr marL="571500" indent="-571500" algn="l">
              <a:buFontTx/>
              <a:buChar char="-"/>
            </a:pPr>
            <a:r>
              <a:rPr lang="en-US" sz="3600" dirty="0" smtClean="0">
                <a:solidFill>
                  <a:srgbClr val="0000FF"/>
                </a:solidFill>
              </a:rPr>
              <a:t>Ongoing work using their own videos.</a:t>
            </a:r>
          </a:p>
          <a:p>
            <a:pPr algn="l"/>
            <a:r>
              <a:rPr lang="en-US" sz="3600" dirty="0" smtClean="0">
                <a:solidFill>
                  <a:srgbClr val="0000FF"/>
                </a:solidFill>
              </a:rPr>
              <a:t>I’ll walk you through the general frame.</a:t>
            </a:r>
          </a:p>
        </p:txBody>
      </p:sp>
      <p:sp>
        <p:nvSpPr>
          <p:cNvPr id="5" name="Title 3"/>
          <p:cNvSpPr>
            <a:spLocks noGrp="1"/>
          </p:cNvSpPr>
          <p:nvPr/>
        </p:nvSpPr>
        <p:spPr bwMode="auto">
          <a:xfrm>
            <a:off x="330344" y="485360"/>
            <a:ext cx="8506371" cy="1228023"/>
          </a:xfrm>
          <a:prstGeom prst="rect">
            <a:avLst/>
          </a:prstGeom>
          <a:solidFill>
            <a:srgbClr val="3665AA"/>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Lst>
        </p:spPr>
        <p:txBody>
          <a:bodyPr vert="horz" wrap="square" lIns="91440" tIns="45720" rIns="91440" bIns="45720" numCol="1" anchor="ctr" anchorCtr="0" compatLnSpc="1">
            <a:prstTxWarp prst="textNoShape">
              <a:avLst/>
            </a:prstTxWarp>
            <a:noAutofit/>
          </a:bodyPr>
          <a:lstStyle/>
          <a:p>
            <a:pPr marL="0" marR="0" algn="ctr" fontAlgn="base">
              <a:spcBef>
                <a:spcPts val="0"/>
              </a:spcBef>
              <a:spcAft>
                <a:spcPts val="0"/>
              </a:spcAft>
            </a:pPr>
            <a:r>
              <a:rPr lang="en-US" sz="4000" dirty="0" smtClean="0">
                <a:solidFill>
                  <a:srgbClr val="FFFFFF"/>
                </a:solidFill>
                <a:effectLst/>
                <a:latin typeface="Arial"/>
                <a:ea typeface="ＭＳ 明朝"/>
                <a:cs typeface="Arial"/>
              </a:rPr>
              <a:t>Then what?</a:t>
            </a: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36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476" y="367740"/>
            <a:ext cx="8515048" cy="6109259"/>
          </a:xfrm>
          <a:prstGeom prst="rect">
            <a:avLst/>
          </a:prstGeom>
          <a:solidFill>
            <a:srgbClr val="3665AA"/>
          </a:solidFill>
          <a:ln>
            <a:solidFill>
              <a:srgbClr val="4674AC"/>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457200" y="1657123"/>
            <a:ext cx="8229600" cy="1143000"/>
          </a:xfrm>
        </p:spPr>
        <p:txBody>
          <a:bodyPr anchor="t">
            <a:noAutofit/>
          </a:bodyPr>
          <a:lstStyle/>
          <a:p>
            <a:r>
              <a:rPr lang="en-US" sz="4800" b="1" dirty="0" smtClean="0">
                <a:solidFill>
                  <a:schemeClr val="bg1"/>
                </a:solidFill>
                <a:latin typeface="Gotham-Book"/>
                <a:ea typeface="Times New Roman"/>
                <a:cs typeface="Gotham-Book"/>
              </a:rPr>
              <a:t>A TRU </a:t>
            </a:r>
            <a:r>
              <a:rPr lang="en-US" sz="4800" b="1" smtClean="0">
                <a:solidFill>
                  <a:schemeClr val="bg1"/>
                </a:solidFill>
                <a:latin typeface="Gotham-Book"/>
                <a:ea typeface="Times New Roman"/>
                <a:cs typeface="Gotham-Book"/>
              </a:rPr>
              <a:t>video discussion,  </a:t>
            </a:r>
            <a:r>
              <a:rPr lang="en-US" sz="4800" b="1" dirty="0" smtClean="0">
                <a:solidFill>
                  <a:schemeClr val="bg1"/>
                </a:solidFill>
                <a:latin typeface="Gotham-Book"/>
                <a:ea typeface="Times New Roman"/>
                <a:cs typeface="Gotham-Book"/>
              </a:rPr>
              <a:t>with an emphasis on Agency, Ownership, and Identity</a:t>
            </a:r>
            <a:endParaRPr lang="en-US" sz="4800" dirty="0">
              <a:solidFill>
                <a:schemeClr val="bg1"/>
              </a:solidFill>
              <a:latin typeface="Arial"/>
              <a:cs typeface="Arial"/>
            </a:endParaRPr>
          </a:p>
        </p:txBody>
      </p:sp>
      <p:sp>
        <p:nvSpPr>
          <p:cNvPr id="5" name="Rectangle 4"/>
          <p:cNvSpPr/>
          <p:nvPr/>
        </p:nvSpPr>
        <p:spPr>
          <a:xfrm>
            <a:off x="134810" y="190499"/>
            <a:ext cx="8897441" cy="6497317"/>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53100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3294" y="174660"/>
            <a:ext cx="8816593" cy="622021"/>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300" b="1" dirty="0" smtClean="0">
                <a:solidFill>
                  <a:schemeClr val="bg1"/>
                </a:solidFill>
                <a:latin typeface="Gotham-Book"/>
                <a:cs typeface="Gotham-Book"/>
              </a:rPr>
              <a:t>The Five Dimensions of Powerful Mathematics Classrooms</a:t>
            </a:r>
            <a:endParaRPr lang="en-US" sz="2300" b="1" dirty="0">
              <a:solidFill>
                <a:schemeClr val="bg1"/>
              </a:solidFill>
              <a:latin typeface="Arial"/>
              <a:cs typeface="Arial"/>
            </a:endParaRPr>
          </a:p>
        </p:txBody>
      </p:sp>
      <p:sp>
        <p:nvSpPr>
          <p:cNvPr id="3" name="Rectangle 2"/>
          <p:cNvSpPr/>
          <p:nvPr/>
        </p:nvSpPr>
        <p:spPr>
          <a:xfrm>
            <a:off x="173294" y="857333"/>
            <a:ext cx="1723265" cy="97801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The Mathematics</a:t>
            </a:r>
            <a:endParaRPr lang="en-US" sz="1600" b="1" dirty="0"/>
          </a:p>
        </p:txBody>
      </p:sp>
      <p:sp>
        <p:nvSpPr>
          <p:cNvPr id="6" name="Rectangle 5"/>
          <p:cNvSpPr/>
          <p:nvPr/>
        </p:nvSpPr>
        <p:spPr>
          <a:xfrm>
            <a:off x="173294" y="1899424"/>
            <a:ext cx="1723265" cy="4768506"/>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chemeClr val="tx1"/>
                </a:solidFill>
              </a:rPr>
              <a:t>The extent to which </a:t>
            </a:r>
            <a:r>
              <a:rPr lang="en-US" sz="1400" i="1" dirty="0">
                <a:solidFill>
                  <a:srgbClr val="000000"/>
                </a:solidFill>
              </a:rPr>
              <a:t>classroom activity structures </a:t>
            </a:r>
            <a:r>
              <a:rPr lang="en-US" sz="1400" i="1" dirty="0" smtClean="0">
                <a:solidFill>
                  <a:schemeClr val="tx1"/>
                </a:solidFill>
              </a:rPr>
              <a:t>provide </a:t>
            </a:r>
            <a:r>
              <a:rPr lang="en-US" sz="1400" i="1" dirty="0">
                <a:solidFill>
                  <a:schemeClr val="tx1"/>
                </a:solidFill>
              </a:rPr>
              <a:t>opportunities for students to become knowledgeable, flexible, and resourceful </a:t>
            </a:r>
            <a:r>
              <a:rPr lang="en-US" sz="1400" i="1" dirty="0" smtClean="0">
                <a:solidFill>
                  <a:schemeClr val="tx1"/>
                </a:solidFill>
              </a:rPr>
              <a:t>mathematical thinkers</a:t>
            </a:r>
            <a:r>
              <a:rPr lang="en-US" sz="1400" i="1" dirty="0">
                <a:solidFill>
                  <a:schemeClr val="tx1"/>
                </a:solidFill>
              </a:rPr>
              <a:t>. Discussions are focused and </a:t>
            </a:r>
            <a:r>
              <a:rPr lang="en-US" sz="1400" i="1" dirty="0" smtClean="0">
                <a:solidFill>
                  <a:schemeClr val="tx1"/>
                </a:solidFill>
              </a:rPr>
              <a:t>coherent, providing opportunities to learn mathematical ideas, </a:t>
            </a:r>
            <a:r>
              <a:rPr lang="en-US" sz="1400" i="1" dirty="0">
                <a:solidFill>
                  <a:schemeClr val="tx1"/>
                </a:solidFill>
              </a:rPr>
              <a:t>techniques, and </a:t>
            </a:r>
            <a:r>
              <a:rPr lang="en-US" sz="1400" i="1" dirty="0" smtClean="0">
                <a:solidFill>
                  <a:schemeClr val="tx1"/>
                </a:solidFill>
              </a:rPr>
              <a:t>perspectives</a:t>
            </a:r>
            <a:r>
              <a:rPr lang="en-US" sz="1400" i="1" dirty="0">
                <a:solidFill>
                  <a:schemeClr val="tx1"/>
                </a:solidFill>
              </a:rPr>
              <a:t>, make connections, and develop productive </a:t>
            </a:r>
            <a:r>
              <a:rPr lang="en-US" sz="1400" i="1" dirty="0" smtClean="0">
                <a:solidFill>
                  <a:schemeClr val="tx1"/>
                </a:solidFill>
              </a:rPr>
              <a:t>mathematical habits </a:t>
            </a:r>
            <a:r>
              <a:rPr lang="en-US" sz="1400" i="1" dirty="0">
                <a:solidFill>
                  <a:schemeClr val="tx1"/>
                </a:solidFill>
              </a:rPr>
              <a:t>of mind.</a:t>
            </a:r>
          </a:p>
        </p:txBody>
      </p:sp>
      <p:sp>
        <p:nvSpPr>
          <p:cNvPr id="10" name="Rectangle 9"/>
          <p:cNvSpPr/>
          <p:nvPr/>
        </p:nvSpPr>
        <p:spPr>
          <a:xfrm>
            <a:off x="1955383" y="857333"/>
            <a:ext cx="1657684" cy="9780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Cognitive Demand</a:t>
            </a:r>
          </a:p>
        </p:txBody>
      </p:sp>
      <p:sp>
        <p:nvSpPr>
          <p:cNvPr id="11" name="Rectangle 10"/>
          <p:cNvSpPr/>
          <p:nvPr/>
        </p:nvSpPr>
        <p:spPr>
          <a:xfrm>
            <a:off x="1955383" y="1899424"/>
            <a:ext cx="1657684" cy="4768506"/>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a:t>
            </a:r>
            <a:r>
              <a:rPr lang="en-US" sz="1400" i="1" dirty="0" smtClean="0">
                <a:solidFill>
                  <a:srgbClr val="000000"/>
                </a:solidFill>
              </a:rPr>
              <a:t>students have opportunities to grapple with and make sense of important mathematical ideas and their use. Students learn best when they are challenged in ways that provide room and support for growth, with task difficulty ranging from moderate to demanding. The level of challenge should be conducive to what has been called “productive struggle.”</a:t>
            </a:r>
            <a:endParaRPr lang="en-US" sz="1400" dirty="0">
              <a:solidFill>
                <a:srgbClr val="000000"/>
              </a:solidFill>
            </a:endParaRPr>
          </a:p>
        </p:txBody>
      </p:sp>
      <p:sp>
        <p:nvSpPr>
          <p:cNvPr id="12" name="Rectangle 11"/>
          <p:cNvSpPr/>
          <p:nvPr/>
        </p:nvSpPr>
        <p:spPr>
          <a:xfrm>
            <a:off x="3679907" y="857333"/>
            <a:ext cx="1657684" cy="97801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Equitable Access </a:t>
            </a:r>
            <a:r>
              <a:rPr lang="en-US" sz="1600" b="1" smtClean="0"/>
              <a:t>to Mathematics</a:t>
            </a:r>
            <a:endParaRPr lang="en-US" sz="1600" b="1" dirty="0"/>
          </a:p>
        </p:txBody>
      </p:sp>
      <p:sp>
        <p:nvSpPr>
          <p:cNvPr id="13" name="Rectangle 12"/>
          <p:cNvSpPr/>
          <p:nvPr/>
        </p:nvSpPr>
        <p:spPr>
          <a:xfrm>
            <a:off x="3679907" y="1899424"/>
            <a:ext cx="1657684" cy="4768506"/>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classroom activity structures invite and support the active engagement of all of the students in the classroom with the </a:t>
            </a:r>
            <a:r>
              <a:rPr lang="en-US" sz="1400" i="1">
                <a:solidFill>
                  <a:srgbClr val="000000"/>
                </a:solidFill>
              </a:rPr>
              <a:t>core </a:t>
            </a:r>
            <a:r>
              <a:rPr lang="en-US" sz="1400" i="1" smtClean="0">
                <a:solidFill>
                  <a:srgbClr val="000000"/>
                </a:solidFill>
              </a:rPr>
              <a:t>mathematical content </a:t>
            </a:r>
            <a:r>
              <a:rPr lang="en-US" sz="1400" i="1" dirty="0" smtClean="0">
                <a:solidFill>
                  <a:srgbClr val="000000"/>
                </a:solidFill>
              </a:rPr>
              <a:t>being </a:t>
            </a:r>
            <a:r>
              <a:rPr lang="en-US" sz="1400" i="1" dirty="0">
                <a:solidFill>
                  <a:srgbClr val="000000"/>
                </a:solidFill>
              </a:rPr>
              <a:t>addressed by the class</a:t>
            </a:r>
            <a:r>
              <a:rPr lang="en-US" sz="1400" i="1" dirty="0" smtClean="0">
                <a:solidFill>
                  <a:srgbClr val="000000"/>
                </a:solidFill>
              </a:rPr>
              <a:t>. Classrooms </a:t>
            </a:r>
            <a:r>
              <a:rPr lang="en-US" sz="1400" i="1" dirty="0">
                <a:solidFill>
                  <a:srgbClr val="000000"/>
                </a:solidFill>
              </a:rPr>
              <a:t>in which a small number of students get most of the “air time” </a:t>
            </a:r>
            <a:r>
              <a:rPr lang="en-US" sz="1400" i="1" dirty="0" smtClean="0">
                <a:solidFill>
                  <a:srgbClr val="000000"/>
                </a:solidFill>
              </a:rPr>
              <a:t>are </a:t>
            </a:r>
            <a:r>
              <a:rPr lang="en-US" sz="1400" i="1" dirty="0">
                <a:solidFill>
                  <a:srgbClr val="000000"/>
                </a:solidFill>
              </a:rPr>
              <a:t>not </a:t>
            </a:r>
            <a:r>
              <a:rPr lang="en-US" sz="1400" i="1" dirty="0" smtClean="0">
                <a:solidFill>
                  <a:srgbClr val="000000"/>
                </a:solidFill>
              </a:rPr>
              <a:t>equitable, no matter how rich the content: all students need to be involved in meaningful ways.</a:t>
            </a:r>
            <a:endParaRPr lang="en-US" sz="1400" dirty="0">
              <a:solidFill>
                <a:srgbClr val="000000"/>
              </a:solidFill>
            </a:endParaRPr>
          </a:p>
        </p:txBody>
      </p:sp>
      <p:sp>
        <p:nvSpPr>
          <p:cNvPr id="14" name="Rectangle 13"/>
          <p:cNvSpPr/>
          <p:nvPr/>
        </p:nvSpPr>
        <p:spPr>
          <a:xfrm>
            <a:off x="5401755" y="857333"/>
            <a:ext cx="1823452" cy="97801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Agency, Ownership, and Identity</a:t>
            </a:r>
            <a:endParaRPr lang="en-US" sz="1600" b="1" dirty="0"/>
          </a:p>
        </p:txBody>
      </p:sp>
      <p:sp>
        <p:nvSpPr>
          <p:cNvPr id="15" name="Rectangle 14"/>
          <p:cNvSpPr/>
          <p:nvPr/>
        </p:nvSpPr>
        <p:spPr>
          <a:xfrm>
            <a:off x="5401755" y="1899424"/>
            <a:ext cx="1823452" cy="476850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students </a:t>
            </a:r>
            <a:r>
              <a:rPr lang="en-US" sz="1400" i="1" dirty="0" smtClean="0">
                <a:solidFill>
                  <a:srgbClr val="000000"/>
                </a:solidFill>
              </a:rPr>
              <a:t>are provided </a:t>
            </a:r>
            <a:r>
              <a:rPr lang="en-US" sz="1400" i="1" dirty="0">
                <a:solidFill>
                  <a:srgbClr val="000000"/>
                </a:solidFill>
              </a:rPr>
              <a:t>opportunities to </a:t>
            </a:r>
            <a:r>
              <a:rPr lang="en-US" sz="1400" i="1" dirty="0" smtClean="0">
                <a:solidFill>
                  <a:srgbClr val="000000"/>
                </a:solidFill>
              </a:rPr>
              <a:t>“walk the walk and talk the talk” – to contribute to conversations about mathematical ideas, to build </a:t>
            </a:r>
            <a:r>
              <a:rPr lang="en-US" sz="1400" i="1" dirty="0">
                <a:solidFill>
                  <a:srgbClr val="000000"/>
                </a:solidFill>
              </a:rPr>
              <a:t>on </a:t>
            </a:r>
            <a:r>
              <a:rPr lang="en-US" sz="1400" i="1" dirty="0" smtClean="0">
                <a:solidFill>
                  <a:srgbClr val="000000"/>
                </a:solidFill>
              </a:rPr>
              <a:t>others’ ideas and have others build on theirs – </a:t>
            </a:r>
            <a:r>
              <a:rPr lang="en-US" sz="1400" i="1" dirty="0">
                <a:solidFill>
                  <a:srgbClr val="000000"/>
                </a:solidFill>
              </a:rPr>
              <a:t>in ways that contribute to their development of agency (the </a:t>
            </a:r>
            <a:r>
              <a:rPr lang="en-US" sz="1400" i="1" dirty="0" smtClean="0">
                <a:solidFill>
                  <a:srgbClr val="000000"/>
                </a:solidFill>
              </a:rPr>
              <a:t>willingness </a:t>
            </a:r>
            <a:r>
              <a:rPr lang="en-US" sz="1400" i="1" dirty="0">
                <a:solidFill>
                  <a:srgbClr val="000000"/>
                </a:solidFill>
              </a:rPr>
              <a:t>to </a:t>
            </a:r>
            <a:r>
              <a:rPr lang="en-US" sz="1400" i="1" dirty="0" smtClean="0">
                <a:solidFill>
                  <a:srgbClr val="000000"/>
                </a:solidFill>
              </a:rPr>
              <a:t>engage), their ownership over the content, and the development of </a:t>
            </a:r>
            <a:r>
              <a:rPr lang="en-US" sz="1400" i="1" dirty="0">
                <a:solidFill>
                  <a:srgbClr val="000000"/>
                </a:solidFill>
              </a:rPr>
              <a:t>positive identities as </a:t>
            </a:r>
            <a:r>
              <a:rPr lang="en-US" sz="1400" i="1" dirty="0" smtClean="0">
                <a:solidFill>
                  <a:srgbClr val="000000"/>
                </a:solidFill>
              </a:rPr>
              <a:t>thinkers and learners.</a:t>
            </a:r>
            <a:endParaRPr lang="en-US" sz="1400" dirty="0">
              <a:solidFill>
                <a:srgbClr val="000000"/>
              </a:solidFill>
            </a:endParaRPr>
          </a:p>
        </p:txBody>
      </p:sp>
      <p:sp>
        <p:nvSpPr>
          <p:cNvPr id="16" name="Rectangle 15"/>
          <p:cNvSpPr/>
          <p:nvPr/>
        </p:nvSpPr>
        <p:spPr>
          <a:xfrm>
            <a:off x="7284513" y="857333"/>
            <a:ext cx="1705375" cy="97801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Formative</a:t>
            </a:r>
          </a:p>
          <a:p>
            <a:pPr algn="ctr"/>
            <a:r>
              <a:rPr lang="en-US" sz="1600" b="1" dirty="0" smtClean="0"/>
              <a:t>Assessment</a:t>
            </a:r>
            <a:endParaRPr lang="en-US" sz="1600" b="1" dirty="0"/>
          </a:p>
        </p:txBody>
      </p:sp>
      <p:sp>
        <p:nvSpPr>
          <p:cNvPr id="17" name="Rectangle 16"/>
          <p:cNvSpPr/>
          <p:nvPr/>
        </p:nvSpPr>
        <p:spPr>
          <a:xfrm>
            <a:off x="7284513" y="1899424"/>
            <a:ext cx="1705375" cy="4768506"/>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a:t>
            </a:r>
            <a:r>
              <a:rPr lang="en-US" sz="1400" i="1" dirty="0" smtClean="0">
                <a:solidFill>
                  <a:srgbClr val="000000"/>
                </a:solidFill>
              </a:rPr>
              <a:t>classroom activities elicit </a:t>
            </a:r>
            <a:r>
              <a:rPr lang="en-US" sz="1400" i="1" dirty="0">
                <a:solidFill>
                  <a:srgbClr val="000000"/>
                </a:solidFill>
              </a:rPr>
              <a:t>student thinking and subsequent </a:t>
            </a:r>
            <a:r>
              <a:rPr lang="en-US" sz="1400" i="1" dirty="0" smtClean="0">
                <a:solidFill>
                  <a:srgbClr val="000000"/>
                </a:solidFill>
              </a:rPr>
              <a:t>interactions respond </a:t>
            </a:r>
            <a:r>
              <a:rPr lang="en-US" sz="1400" i="1" dirty="0">
                <a:solidFill>
                  <a:srgbClr val="000000"/>
                </a:solidFill>
              </a:rPr>
              <a:t>to those ideas, </a:t>
            </a:r>
            <a:r>
              <a:rPr lang="en-US" sz="1400" i="1" dirty="0" smtClean="0">
                <a:solidFill>
                  <a:srgbClr val="000000"/>
                </a:solidFill>
              </a:rPr>
              <a:t>building </a:t>
            </a:r>
            <a:r>
              <a:rPr lang="en-US" sz="1400" i="1" dirty="0">
                <a:solidFill>
                  <a:srgbClr val="000000"/>
                </a:solidFill>
              </a:rPr>
              <a:t>on productive beginnings </a:t>
            </a:r>
            <a:r>
              <a:rPr lang="en-US" sz="1400" i="1" dirty="0" smtClean="0">
                <a:solidFill>
                  <a:srgbClr val="000000"/>
                </a:solidFill>
              </a:rPr>
              <a:t>and </a:t>
            </a:r>
            <a:r>
              <a:rPr lang="en-US" sz="1400" i="1" dirty="0">
                <a:solidFill>
                  <a:srgbClr val="000000"/>
                </a:solidFill>
              </a:rPr>
              <a:t>addressing emerging </a:t>
            </a:r>
            <a:r>
              <a:rPr lang="en-US" sz="1400" i="1" dirty="0" smtClean="0">
                <a:solidFill>
                  <a:srgbClr val="000000"/>
                </a:solidFill>
              </a:rPr>
              <a:t>misunderstandings. Powerful </a:t>
            </a:r>
            <a:r>
              <a:rPr lang="en-US" sz="1400" i="1" dirty="0">
                <a:solidFill>
                  <a:srgbClr val="000000"/>
                </a:solidFill>
              </a:rPr>
              <a:t>instruction “meets students where they are” and gives them opportunities to </a:t>
            </a:r>
            <a:r>
              <a:rPr lang="en-US" sz="1400" i="1" dirty="0" smtClean="0">
                <a:solidFill>
                  <a:srgbClr val="000000"/>
                </a:solidFill>
              </a:rPr>
              <a:t>deepen their understandings.</a:t>
            </a:r>
            <a:endParaRPr lang="en-US" sz="1400" dirty="0">
              <a:solidFill>
                <a:srgbClr val="000000"/>
              </a:solidFill>
            </a:endParaRPr>
          </a:p>
        </p:txBody>
      </p:sp>
      <p:sp>
        <p:nvSpPr>
          <p:cNvPr id="18" name="Rectangle 17"/>
          <p:cNvSpPr/>
          <p:nvPr/>
        </p:nvSpPr>
        <p:spPr>
          <a:xfrm>
            <a:off x="87086" y="76203"/>
            <a:ext cx="8980714" cy="6687816"/>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948911"/>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476" y="370115"/>
            <a:ext cx="8515048" cy="6139542"/>
          </a:xfrm>
          <a:prstGeom prst="rect">
            <a:avLst/>
          </a:prstGeom>
          <a:solidFill>
            <a:srgbClr val="3665AA"/>
          </a:solidFill>
          <a:ln>
            <a:solidFill>
              <a:srgbClr val="4674AC"/>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1878141" y="781083"/>
            <a:ext cx="5387718" cy="557894"/>
          </a:xfrm>
        </p:spPr>
        <p:txBody>
          <a:bodyPr>
            <a:noAutofit/>
          </a:bodyPr>
          <a:lstStyle/>
          <a:p>
            <a:r>
              <a:rPr lang="en-US" sz="4800" dirty="0">
                <a:solidFill>
                  <a:schemeClr val="bg1"/>
                </a:solidFill>
                <a:latin typeface="Arial"/>
                <a:cs typeface="Arial"/>
              </a:rPr>
              <a:t>The </a:t>
            </a:r>
            <a:r>
              <a:rPr lang="en-US" sz="4800" dirty="0" smtClean="0">
                <a:solidFill>
                  <a:schemeClr val="bg1"/>
                </a:solidFill>
                <a:latin typeface="Arial"/>
                <a:cs typeface="Arial"/>
              </a:rPr>
              <a:t>General Goal:</a:t>
            </a:r>
            <a:endParaRPr lang="en-US" sz="4800" dirty="0">
              <a:solidFill>
                <a:schemeClr val="bg1"/>
              </a:solidFill>
              <a:latin typeface="Arial"/>
              <a:cs typeface="Arial"/>
            </a:endParaRPr>
          </a:p>
        </p:txBody>
      </p:sp>
      <p:sp>
        <p:nvSpPr>
          <p:cNvPr id="3" name="Subtitle 2"/>
          <p:cNvSpPr>
            <a:spLocks noGrp="1"/>
          </p:cNvSpPr>
          <p:nvPr>
            <p:ph type="subTitle" idx="1"/>
          </p:nvPr>
        </p:nvSpPr>
        <p:spPr>
          <a:xfrm>
            <a:off x="605804" y="1749945"/>
            <a:ext cx="7955452" cy="3777251"/>
          </a:xfrm>
        </p:spPr>
        <p:txBody>
          <a:bodyPr>
            <a:noAutofit/>
          </a:bodyPr>
          <a:lstStyle/>
          <a:p>
            <a:r>
              <a:rPr lang="en-US" sz="4800" dirty="0" smtClean="0">
                <a:solidFill>
                  <a:schemeClr val="bg1"/>
                </a:solidFill>
                <a:latin typeface="Arial" charset="0"/>
                <a:ea typeface="Arial" charset="0"/>
                <a:cs typeface="Arial" charset="0"/>
              </a:rPr>
              <a:t>Students become, and </a:t>
            </a:r>
            <a:r>
              <a:rPr lang="en-US" sz="4800" smtClean="0">
                <a:solidFill>
                  <a:schemeClr val="bg1"/>
                </a:solidFill>
                <a:latin typeface="Arial" charset="0"/>
                <a:ea typeface="Arial" charset="0"/>
                <a:cs typeface="Arial" charset="0"/>
              </a:rPr>
              <a:t>see themselves, as </a:t>
            </a:r>
            <a:r>
              <a:rPr lang="en-US" sz="4800" dirty="0">
                <a:solidFill>
                  <a:schemeClr val="bg1"/>
                </a:solidFill>
                <a:latin typeface="Arial" charset="0"/>
                <a:ea typeface="Arial" charset="0"/>
                <a:cs typeface="Arial" charset="0"/>
              </a:rPr>
              <a:t>powerful mathematical thinkers </a:t>
            </a:r>
            <a:r>
              <a:rPr lang="en-US" sz="4800" dirty="0" smtClean="0">
                <a:solidFill>
                  <a:schemeClr val="bg1"/>
                </a:solidFill>
                <a:latin typeface="Arial" charset="0"/>
                <a:ea typeface="Arial" charset="0"/>
                <a:cs typeface="Arial" charset="0"/>
              </a:rPr>
              <a:t>who have strong senses of agency, ownership, and identity</a:t>
            </a:r>
            <a:endParaRPr lang="en-US" sz="4800" dirty="0">
              <a:solidFill>
                <a:schemeClr val="bg1"/>
              </a:solidFill>
              <a:latin typeface="Arial" charset="0"/>
              <a:ea typeface="Arial" charset="0"/>
              <a:cs typeface="Arial" charset="0"/>
            </a:endParaRPr>
          </a:p>
        </p:txBody>
      </p:sp>
      <p:sp>
        <p:nvSpPr>
          <p:cNvPr id="5" name="Rectangle 4"/>
          <p:cNvSpPr/>
          <p:nvPr/>
        </p:nvSpPr>
        <p:spPr>
          <a:xfrm>
            <a:off x="134810" y="190499"/>
            <a:ext cx="8897441" cy="6497317"/>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591487"/>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78" y="1055732"/>
            <a:ext cx="8229600" cy="857250"/>
          </a:xfrm>
          <a:solidFill>
            <a:srgbClr val="3665AA"/>
          </a:solidFill>
        </p:spPr>
        <p:txBody>
          <a:bodyPr>
            <a:normAutofit/>
          </a:bodyPr>
          <a:lstStyle/>
          <a:p>
            <a:r>
              <a:rPr lang="en-US" dirty="0" smtClean="0">
                <a:solidFill>
                  <a:srgbClr val="FFFFFF"/>
                </a:solidFill>
              </a:rPr>
              <a:t>Agency:</a:t>
            </a:r>
            <a:endParaRPr lang="en-US" dirty="0">
              <a:solidFill>
                <a:srgbClr val="FFFFFF"/>
              </a:solidFill>
            </a:endParaRPr>
          </a:p>
        </p:txBody>
      </p:sp>
      <p:sp>
        <p:nvSpPr>
          <p:cNvPr id="2" name="Subtitle 1"/>
          <p:cNvSpPr>
            <a:spLocks noGrp="1"/>
          </p:cNvSpPr>
          <p:nvPr>
            <p:ph idx="1"/>
          </p:nvPr>
        </p:nvSpPr>
        <p:spPr>
          <a:xfrm>
            <a:off x="805543" y="2725599"/>
            <a:ext cx="7685314" cy="2989401"/>
          </a:xfrm>
        </p:spPr>
        <p:txBody>
          <a:bodyPr>
            <a:normAutofit/>
          </a:bodyPr>
          <a:lstStyle/>
          <a:p>
            <a:pPr marL="0" indent="0">
              <a:buNone/>
            </a:pPr>
            <a:r>
              <a:rPr lang="en-US" sz="4000" dirty="0" smtClean="0"/>
              <a:t>The disposition and capacity to act:</a:t>
            </a:r>
          </a:p>
          <a:p>
            <a:pPr marL="0" indent="0">
              <a:buNone/>
            </a:pPr>
            <a:r>
              <a:rPr lang="en-US" sz="4000" i="1" dirty="0" smtClean="0"/>
              <a:t>“I can do mathematics, and I’m willing to jump in and give it my best.”</a:t>
            </a:r>
            <a:endParaRPr lang="en-US" sz="4000" i="1" dirty="0"/>
          </a:p>
        </p:txBody>
      </p:sp>
      <p:sp>
        <p:nvSpPr>
          <p:cNvPr id="5" name="Rectangle 4"/>
          <p:cNvSpPr/>
          <p:nvPr/>
        </p:nvSpPr>
        <p:spPr>
          <a:xfrm>
            <a:off x="123190" y="221343"/>
            <a:ext cx="8897441" cy="6375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575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78" y="1072061"/>
            <a:ext cx="8229600" cy="857250"/>
          </a:xfrm>
          <a:solidFill>
            <a:srgbClr val="3665AA"/>
          </a:solidFill>
        </p:spPr>
        <p:txBody>
          <a:bodyPr>
            <a:normAutofit/>
          </a:bodyPr>
          <a:lstStyle/>
          <a:p>
            <a:r>
              <a:rPr lang="en-US" dirty="0" smtClean="0">
                <a:solidFill>
                  <a:srgbClr val="FFFFFF"/>
                </a:solidFill>
              </a:rPr>
              <a:t>Ownership:</a:t>
            </a:r>
            <a:endParaRPr lang="en-US" dirty="0">
              <a:solidFill>
                <a:srgbClr val="FFFFFF"/>
              </a:solidFill>
            </a:endParaRPr>
          </a:p>
        </p:txBody>
      </p:sp>
      <p:sp>
        <p:nvSpPr>
          <p:cNvPr id="2" name="Subtitle 1"/>
          <p:cNvSpPr>
            <a:spLocks noGrp="1"/>
          </p:cNvSpPr>
          <p:nvPr>
            <p:ph idx="1"/>
          </p:nvPr>
        </p:nvSpPr>
        <p:spPr>
          <a:xfrm>
            <a:off x="870857" y="2525486"/>
            <a:ext cx="7587343" cy="3156857"/>
          </a:xfrm>
        </p:spPr>
        <p:txBody>
          <a:bodyPr>
            <a:noAutofit/>
          </a:bodyPr>
          <a:lstStyle/>
          <a:p>
            <a:pPr marL="0" indent="0">
              <a:buNone/>
            </a:pPr>
            <a:r>
              <a:rPr lang="en-US" sz="4000" dirty="0" smtClean="0"/>
              <a:t>Taking possession of knowledge by making it one’s own.</a:t>
            </a:r>
          </a:p>
          <a:p>
            <a:pPr marL="0" indent="0">
              <a:buNone/>
            </a:pPr>
            <a:r>
              <a:rPr lang="en-US" sz="4000" i="1" dirty="0" smtClean="0"/>
              <a:t>“I figured this out; it makes sense; it’s not simply what ‘they’ told me is true.”</a:t>
            </a:r>
            <a:endParaRPr lang="en-US" sz="4000" i="1" dirty="0"/>
          </a:p>
        </p:txBody>
      </p:sp>
      <p:sp>
        <p:nvSpPr>
          <p:cNvPr id="5" name="Rectangle 4"/>
          <p:cNvSpPr/>
          <p:nvPr/>
        </p:nvSpPr>
        <p:spPr>
          <a:xfrm>
            <a:off x="143192" y="229294"/>
            <a:ext cx="8897441" cy="6375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834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79" y="1061175"/>
            <a:ext cx="8229600" cy="857250"/>
          </a:xfrm>
          <a:solidFill>
            <a:srgbClr val="3665AA"/>
          </a:solidFill>
        </p:spPr>
        <p:txBody>
          <a:bodyPr>
            <a:normAutofit/>
          </a:bodyPr>
          <a:lstStyle/>
          <a:p>
            <a:r>
              <a:rPr lang="en-US" dirty="0" smtClean="0">
                <a:solidFill>
                  <a:srgbClr val="FFFFFF"/>
                </a:solidFill>
              </a:rPr>
              <a:t>Identity:</a:t>
            </a:r>
            <a:endParaRPr lang="en-US" dirty="0">
              <a:solidFill>
                <a:srgbClr val="FFFFFF"/>
              </a:solidFill>
            </a:endParaRPr>
          </a:p>
        </p:txBody>
      </p:sp>
      <p:sp>
        <p:nvSpPr>
          <p:cNvPr id="2" name="Subtitle 1"/>
          <p:cNvSpPr>
            <a:spLocks noGrp="1"/>
          </p:cNvSpPr>
          <p:nvPr>
            <p:ph idx="1"/>
          </p:nvPr>
        </p:nvSpPr>
        <p:spPr>
          <a:xfrm>
            <a:off x="859972" y="2464339"/>
            <a:ext cx="7522028" cy="3294201"/>
          </a:xfrm>
        </p:spPr>
        <p:txBody>
          <a:bodyPr>
            <a:normAutofit/>
          </a:bodyPr>
          <a:lstStyle/>
          <a:p>
            <a:pPr marL="0" indent="0">
              <a:buNone/>
            </a:pPr>
            <a:r>
              <a:rPr lang="en-US" sz="4000" dirty="0" smtClean="0"/>
              <a:t>The sum total of who you are as a person.</a:t>
            </a:r>
          </a:p>
          <a:p>
            <a:pPr marL="0" indent="0">
              <a:buNone/>
            </a:pPr>
            <a:r>
              <a:rPr lang="en-US" sz="4000" i="1" dirty="0" smtClean="0"/>
              <a:t>“I am a math person. I like math; it makes sense; and I can figure things out.”</a:t>
            </a:r>
            <a:endParaRPr lang="en-US" sz="4000" i="1" dirty="0"/>
          </a:p>
        </p:txBody>
      </p:sp>
      <p:sp>
        <p:nvSpPr>
          <p:cNvPr id="5" name="Rectangle 4"/>
          <p:cNvSpPr/>
          <p:nvPr/>
        </p:nvSpPr>
        <p:spPr>
          <a:xfrm>
            <a:off x="111387" y="221343"/>
            <a:ext cx="8897441" cy="6375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260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476" y="370115"/>
            <a:ext cx="8515048" cy="6139542"/>
          </a:xfrm>
          <a:prstGeom prst="rect">
            <a:avLst/>
          </a:prstGeom>
          <a:solidFill>
            <a:srgbClr val="3665AA"/>
          </a:solidFill>
          <a:ln>
            <a:solidFill>
              <a:srgbClr val="4674AC"/>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1878141" y="781083"/>
            <a:ext cx="5387718" cy="557894"/>
          </a:xfrm>
        </p:spPr>
        <p:txBody>
          <a:bodyPr>
            <a:noAutofit/>
          </a:bodyPr>
          <a:lstStyle/>
          <a:p>
            <a:r>
              <a:rPr lang="en-US" sz="4800" dirty="0" smtClean="0">
                <a:solidFill>
                  <a:schemeClr val="bg1"/>
                </a:solidFill>
                <a:latin typeface="Arial"/>
                <a:cs typeface="Arial"/>
              </a:rPr>
              <a:t>Today’s Goal:</a:t>
            </a:r>
            <a:endParaRPr lang="en-US" sz="4800" dirty="0">
              <a:solidFill>
                <a:schemeClr val="bg1"/>
              </a:solidFill>
              <a:latin typeface="Arial"/>
              <a:cs typeface="Arial"/>
            </a:endParaRPr>
          </a:p>
        </p:txBody>
      </p:sp>
      <p:sp>
        <p:nvSpPr>
          <p:cNvPr id="3" name="Subtitle 2"/>
          <p:cNvSpPr>
            <a:spLocks noGrp="1"/>
          </p:cNvSpPr>
          <p:nvPr>
            <p:ph type="subTitle" idx="1"/>
          </p:nvPr>
        </p:nvSpPr>
        <p:spPr>
          <a:xfrm>
            <a:off x="605804" y="1924115"/>
            <a:ext cx="7955452" cy="3777251"/>
          </a:xfrm>
        </p:spPr>
        <p:txBody>
          <a:bodyPr>
            <a:noAutofit/>
          </a:bodyPr>
          <a:lstStyle/>
          <a:p>
            <a:r>
              <a:rPr lang="en-US" sz="4800" dirty="0" smtClean="0">
                <a:solidFill>
                  <a:schemeClr val="bg1"/>
                </a:solidFill>
                <a:latin typeface="Arial" charset="0"/>
                <a:ea typeface="Arial" charset="0"/>
                <a:cs typeface="Arial" charset="0"/>
              </a:rPr>
              <a:t>Supporting our colleagues’ thinking about A/O/I opportunities in their classrooms, by reflecting on video</a:t>
            </a:r>
            <a:endParaRPr lang="en-US" sz="4800" dirty="0">
              <a:solidFill>
                <a:schemeClr val="bg1"/>
              </a:solidFill>
              <a:latin typeface="Arial" charset="0"/>
              <a:ea typeface="Arial" charset="0"/>
              <a:cs typeface="Arial" charset="0"/>
            </a:endParaRPr>
          </a:p>
        </p:txBody>
      </p:sp>
      <p:sp>
        <p:nvSpPr>
          <p:cNvPr id="5" name="Rectangle 4"/>
          <p:cNvSpPr/>
          <p:nvPr/>
        </p:nvSpPr>
        <p:spPr>
          <a:xfrm>
            <a:off x="134810" y="190499"/>
            <a:ext cx="8897441" cy="6497317"/>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549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impact&lt;&gt;funding ‘catch’</a:t>
            </a:r>
            <a:endParaRPr lang="en-US" sz="3600" dirty="0"/>
          </a:p>
        </p:txBody>
      </p:sp>
      <p:sp>
        <p:nvSpPr>
          <p:cNvPr id="3" name="Content Placeholder 2"/>
          <p:cNvSpPr>
            <a:spLocks noGrp="1"/>
          </p:cNvSpPr>
          <p:nvPr>
            <p:ph idx="1"/>
          </p:nvPr>
        </p:nvSpPr>
        <p:spPr/>
        <p:txBody>
          <a:bodyPr>
            <a:normAutofit fontScale="92500" lnSpcReduction="10000"/>
          </a:bodyPr>
          <a:lstStyle/>
          <a:p>
            <a:r>
              <a:rPr lang="en-US" b="0" dirty="0" smtClean="0"/>
              <a:t>Improved education is an accepted social priority yet research funding is minimal – e.g.</a:t>
            </a:r>
          </a:p>
          <a:p>
            <a:pPr lvl="1"/>
            <a:r>
              <a:rPr lang="en-US" dirty="0"/>
              <a:t>ESRC is </a:t>
            </a:r>
            <a:r>
              <a:rPr lang="en-US" dirty="0" smtClean="0"/>
              <a:t>about 5% </a:t>
            </a:r>
            <a:r>
              <a:rPr lang="en-US" dirty="0"/>
              <a:t>of research council </a:t>
            </a:r>
            <a:r>
              <a:rPr lang="en-US" dirty="0" smtClean="0"/>
              <a:t>funding </a:t>
            </a:r>
            <a:endParaRPr lang="en-US" dirty="0"/>
          </a:p>
          <a:p>
            <a:pPr lvl="1"/>
            <a:r>
              <a:rPr lang="en-US" b="0" dirty="0" smtClean="0"/>
              <a:t>Education is about 5% of ESRC funding</a:t>
            </a:r>
          </a:p>
          <a:p>
            <a:pPr marL="0" indent="0">
              <a:buNone/>
            </a:pPr>
            <a:r>
              <a:rPr lang="en-US" b="0" dirty="0" smtClean="0"/>
              <a:t>“They can’t be serious”: </a:t>
            </a:r>
            <a:r>
              <a:rPr lang="en-US" b="0" dirty="0" smtClean="0">
                <a:solidFill>
                  <a:srgbClr val="FF0000"/>
                </a:solidFill>
              </a:rPr>
              <a:t>big challenges need big efforts</a:t>
            </a:r>
            <a:br>
              <a:rPr lang="en-US" b="0" dirty="0" smtClean="0">
                <a:solidFill>
                  <a:srgbClr val="FF0000"/>
                </a:solidFill>
              </a:rPr>
            </a:br>
            <a:r>
              <a:rPr lang="en-US" b="0" dirty="0" smtClean="0">
                <a:solidFill>
                  <a:srgbClr val="FF0000"/>
                </a:solidFill>
              </a:rPr>
              <a:t>CERN LHC, Genome project,</a:t>
            </a:r>
            <a:r>
              <a:rPr lang="is-IS" b="0" dirty="0" smtClean="0">
                <a:solidFill>
                  <a:srgbClr val="FF0000"/>
                </a:solidFill>
              </a:rPr>
              <a:t>…..</a:t>
            </a:r>
            <a:endParaRPr lang="en-US" b="0" dirty="0" smtClean="0">
              <a:solidFill>
                <a:srgbClr val="FF0000"/>
              </a:solidFill>
            </a:endParaRPr>
          </a:p>
          <a:p>
            <a:pPr marL="0" indent="0">
              <a:buNone/>
            </a:pPr>
            <a:r>
              <a:rPr lang="en-US" i="1" dirty="0" smtClean="0">
                <a:solidFill>
                  <a:srgbClr val="FF0000"/>
                </a:solidFill>
              </a:rPr>
              <a:t>BUT</a:t>
            </a:r>
          </a:p>
          <a:p>
            <a:r>
              <a:rPr lang="en-US" b="0" dirty="0" smtClean="0"/>
              <a:t>In medicine, science and engineering, research </a:t>
            </a:r>
            <a:br>
              <a:rPr lang="en-US" b="0" dirty="0" smtClean="0"/>
            </a:br>
            <a:r>
              <a:rPr lang="en-US" b="0" dirty="0" smtClean="0"/>
              <a:t>only got big funding when it was seen to have </a:t>
            </a:r>
            <a:br>
              <a:rPr lang="en-US" b="0" dirty="0" smtClean="0"/>
            </a:br>
            <a:r>
              <a:rPr lang="en-US" dirty="0" smtClean="0"/>
              <a:t>a big impact on society</a:t>
            </a:r>
            <a:r>
              <a:rPr lang="en-US" b="0" dirty="0" smtClean="0"/>
              <a:t>:</a:t>
            </a:r>
          </a:p>
          <a:p>
            <a:pPr lvl="1"/>
            <a:r>
              <a:rPr lang="en-US" b="0" dirty="0" smtClean="0"/>
              <a:t>Penicillin</a:t>
            </a:r>
          </a:p>
          <a:p>
            <a:pPr lvl="1"/>
            <a:r>
              <a:rPr lang="en-US" b="0" dirty="0" smtClean="0"/>
              <a:t>Radar</a:t>
            </a:r>
          </a:p>
          <a:p>
            <a:pPr lvl="1"/>
            <a:r>
              <a:rPr lang="en-US" b="0" dirty="0" smtClean="0"/>
              <a:t>The Bomb</a:t>
            </a:r>
          </a:p>
          <a:p>
            <a:pPr marL="0" indent="0">
              <a:buNone/>
            </a:pPr>
            <a:r>
              <a:rPr lang="en-US" dirty="0" smtClean="0">
                <a:solidFill>
                  <a:srgbClr val="FF0000"/>
                </a:solidFill>
              </a:rPr>
              <a:t>Education R&amp;D needs to be seen to have impact, BUT</a:t>
            </a:r>
            <a:r>
              <a:rPr lang="is-I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90796054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79" y="929158"/>
            <a:ext cx="8229600" cy="857250"/>
          </a:xfrm>
          <a:solidFill>
            <a:srgbClr val="3665AA"/>
          </a:solidFill>
        </p:spPr>
        <p:txBody>
          <a:bodyPr>
            <a:normAutofit/>
          </a:bodyPr>
          <a:lstStyle/>
          <a:p>
            <a:r>
              <a:rPr lang="en-US" dirty="0" smtClean="0">
                <a:solidFill>
                  <a:srgbClr val="FFFFFF"/>
                </a:solidFill>
              </a:rPr>
              <a:t>Part 1 </a:t>
            </a:r>
            <a:r>
              <a:rPr lang="mr-IN" dirty="0" smtClean="0">
                <a:solidFill>
                  <a:srgbClr val="FFFFFF"/>
                </a:solidFill>
              </a:rPr>
              <a:t>–</a:t>
            </a:r>
            <a:r>
              <a:rPr lang="en-US" dirty="0" smtClean="0">
                <a:solidFill>
                  <a:srgbClr val="FFFFFF"/>
                </a:solidFill>
              </a:rPr>
              <a:t> Just 5 minutes!</a:t>
            </a:r>
            <a:endParaRPr lang="en-US" dirty="0">
              <a:solidFill>
                <a:srgbClr val="FFFFFF"/>
              </a:solidFill>
            </a:endParaRPr>
          </a:p>
        </p:txBody>
      </p:sp>
      <p:sp>
        <p:nvSpPr>
          <p:cNvPr id="2" name="Subtitle 1"/>
          <p:cNvSpPr>
            <a:spLocks noGrp="1"/>
          </p:cNvSpPr>
          <p:nvPr>
            <p:ph idx="1"/>
          </p:nvPr>
        </p:nvSpPr>
        <p:spPr>
          <a:xfrm>
            <a:off x="580479" y="3252082"/>
            <a:ext cx="8229600" cy="2597483"/>
          </a:xfrm>
        </p:spPr>
        <p:txBody>
          <a:bodyPr>
            <a:normAutofit/>
          </a:bodyPr>
          <a:lstStyle/>
          <a:p>
            <a:pPr marL="0" indent="0" algn="ctr">
              <a:buNone/>
            </a:pPr>
            <a:r>
              <a:rPr lang="en-US" sz="4000" dirty="0" smtClean="0"/>
              <a:t>We remind the teachers </a:t>
            </a:r>
            <a:r>
              <a:rPr lang="en-US" sz="4000" smtClean="0"/>
              <a:t>of available tools:</a:t>
            </a:r>
            <a:endParaRPr lang="en-US" sz="4000" dirty="0"/>
          </a:p>
        </p:txBody>
      </p:sp>
      <p:sp>
        <p:nvSpPr>
          <p:cNvPr id="5" name="Rectangle 4"/>
          <p:cNvSpPr/>
          <p:nvPr/>
        </p:nvSpPr>
        <p:spPr>
          <a:xfrm>
            <a:off x="101419" y="221343"/>
            <a:ext cx="8897441" cy="6375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50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85" y="72570"/>
            <a:ext cx="8788351" cy="6697611"/>
          </a:xfrm>
          <a:prstGeom prst="rect">
            <a:avLst/>
          </a:prstGeom>
        </p:spPr>
      </p:pic>
    </p:spTree>
    <p:extLst>
      <p:ext uri="{BB962C8B-B14F-4D97-AF65-F5344CB8AC3E}">
        <p14:creationId xmlns:p14="http://schemas.microsoft.com/office/powerpoint/2010/main" val="93533934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33" y="2198452"/>
            <a:ext cx="7919933" cy="40742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8657" y="586015"/>
            <a:ext cx="7046686" cy="1027115"/>
          </a:xfrm>
          <a:prstGeom prst="rect">
            <a:avLst/>
          </a:prstGeom>
        </p:spPr>
      </p:pic>
    </p:spTree>
    <p:extLst>
      <p:ext uri="{BB962C8B-B14F-4D97-AF65-F5344CB8AC3E}">
        <p14:creationId xmlns:p14="http://schemas.microsoft.com/office/powerpoint/2010/main" val="1351208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57944" y="290315"/>
            <a:ext cx="7478486" cy="1006470"/>
          </a:xfrm>
          <a:solidFill>
            <a:schemeClr val="accent2">
              <a:lumMod val="75000"/>
            </a:schemeClr>
          </a:solidFill>
        </p:spPr>
        <p:txBody>
          <a:bodyPr>
            <a:noAutofit/>
          </a:bodyPr>
          <a:lstStyle/>
          <a:p>
            <a:r>
              <a:rPr lang="en-US" sz="3200" dirty="0" smtClean="0">
                <a:solidFill>
                  <a:schemeClr val="bg1"/>
                </a:solidFill>
              </a:rPr>
              <a:t>Questions to Consider:</a:t>
            </a:r>
            <a:br>
              <a:rPr lang="en-US" sz="3200" dirty="0" smtClean="0">
                <a:solidFill>
                  <a:schemeClr val="bg1"/>
                </a:solidFill>
              </a:rPr>
            </a:br>
            <a:r>
              <a:rPr lang="en-US" sz="3200" dirty="0" smtClean="0">
                <a:solidFill>
                  <a:schemeClr val="bg1"/>
                </a:solidFill>
              </a:rPr>
              <a:t>Agency</a:t>
            </a:r>
            <a:r>
              <a:rPr lang="en-US" sz="3200" dirty="0">
                <a:solidFill>
                  <a:schemeClr val="bg1"/>
                </a:solidFill>
              </a:rPr>
              <a:t>, Ownership, and </a:t>
            </a:r>
            <a:r>
              <a:rPr lang="en-US" sz="3200" dirty="0" smtClean="0">
                <a:solidFill>
                  <a:schemeClr val="bg1"/>
                </a:solidFill>
              </a:rPr>
              <a:t>Identity</a:t>
            </a:r>
            <a:endParaRPr lang="en-US" sz="3200" dirty="0">
              <a:solidFill>
                <a:schemeClr val="bg1"/>
              </a:solidFill>
              <a:latin typeface="+mn-lt"/>
              <a:cs typeface="Arial"/>
            </a:endParaRPr>
          </a:p>
        </p:txBody>
      </p:sp>
      <p:sp>
        <p:nvSpPr>
          <p:cNvPr id="2" name="Subtitle 1"/>
          <p:cNvSpPr>
            <a:spLocks noGrp="1"/>
          </p:cNvSpPr>
          <p:nvPr>
            <p:ph type="subTitle" idx="1"/>
          </p:nvPr>
        </p:nvSpPr>
        <p:spPr>
          <a:xfrm>
            <a:off x="232756" y="1571105"/>
            <a:ext cx="8720051" cy="5054140"/>
          </a:xfrm>
        </p:spPr>
        <p:txBody>
          <a:bodyPr>
            <a:normAutofit lnSpcReduction="10000"/>
          </a:bodyPr>
          <a:lstStyle/>
          <a:p>
            <a:pPr marL="457200" lvl="0" indent="-457200" algn="l">
              <a:buFont typeface="Arial" charset="0"/>
              <a:buChar char="•"/>
            </a:pPr>
            <a:r>
              <a:rPr lang="en-US" dirty="0">
                <a:solidFill>
                  <a:schemeClr val="tx1"/>
                </a:solidFill>
              </a:rPr>
              <a:t>Who generates the </a:t>
            </a:r>
            <a:r>
              <a:rPr lang="en-US" dirty="0" smtClean="0">
                <a:solidFill>
                  <a:schemeClr val="tx1"/>
                </a:solidFill>
              </a:rPr>
              <a:t>mathematical ideas </a:t>
            </a:r>
            <a:r>
              <a:rPr lang="en-US" dirty="0">
                <a:solidFill>
                  <a:schemeClr val="tx1"/>
                </a:solidFill>
              </a:rPr>
              <a:t>that get discussed</a:t>
            </a:r>
            <a:r>
              <a:rPr lang="en-US" dirty="0" smtClean="0">
                <a:solidFill>
                  <a:schemeClr val="tx1"/>
                </a:solidFill>
              </a:rPr>
              <a:t>?</a:t>
            </a:r>
          </a:p>
          <a:p>
            <a:pPr marL="457200" lvl="0" indent="-457200" algn="l">
              <a:buFont typeface="Arial" charset="0"/>
              <a:buChar char="•"/>
            </a:pPr>
            <a:r>
              <a:rPr lang="en-US" dirty="0">
                <a:solidFill>
                  <a:schemeClr val="tx1"/>
                </a:solidFill>
              </a:rPr>
              <a:t>Who evaluates and/or responds </a:t>
            </a:r>
            <a:r>
              <a:rPr lang="en-US" dirty="0" smtClean="0">
                <a:solidFill>
                  <a:schemeClr val="tx1"/>
                </a:solidFill>
              </a:rPr>
              <a:t>to others</a:t>
            </a:r>
            <a:r>
              <a:rPr lang="en-US" dirty="0">
                <a:solidFill>
                  <a:schemeClr val="tx1"/>
                </a:solidFill>
              </a:rPr>
              <a:t>’ ideas</a:t>
            </a:r>
            <a:r>
              <a:rPr lang="en-US" dirty="0" smtClean="0">
                <a:solidFill>
                  <a:schemeClr val="tx1"/>
                </a:solidFill>
              </a:rPr>
              <a:t>? How does the teacher respond? </a:t>
            </a:r>
          </a:p>
          <a:p>
            <a:pPr marL="457200" lvl="0" indent="-457200" algn="l">
              <a:buFont typeface="Arial" charset="0"/>
              <a:buChar char="•"/>
            </a:pPr>
            <a:r>
              <a:rPr lang="en-US" dirty="0" smtClean="0">
                <a:solidFill>
                  <a:schemeClr val="tx1"/>
                </a:solidFill>
              </a:rPr>
              <a:t>Which students respond? How do they respond?</a:t>
            </a:r>
          </a:p>
          <a:p>
            <a:pPr marL="457200" lvl="0" indent="-457200" algn="l">
              <a:buFont typeface="Arial" charset="0"/>
              <a:buChar char="•"/>
            </a:pPr>
            <a:r>
              <a:rPr lang="en-US" dirty="0" smtClean="0">
                <a:solidFill>
                  <a:schemeClr val="tx1"/>
                </a:solidFill>
              </a:rPr>
              <a:t>How </a:t>
            </a:r>
            <a:r>
              <a:rPr lang="en-US" dirty="0">
                <a:solidFill>
                  <a:schemeClr val="tx1"/>
                </a:solidFill>
              </a:rPr>
              <a:t>deeply do students get </a:t>
            </a:r>
            <a:r>
              <a:rPr lang="en-US" dirty="0" smtClean="0">
                <a:solidFill>
                  <a:schemeClr val="tx1"/>
                </a:solidFill>
              </a:rPr>
              <a:t>to explain </a:t>
            </a:r>
            <a:r>
              <a:rPr lang="en-US" dirty="0">
                <a:solidFill>
                  <a:schemeClr val="tx1"/>
                </a:solidFill>
              </a:rPr>
              <a:t>their ideas</a:t>
            </a:r>
            <a:r>
              <a:rPr lang="en-US" dirty="0" smtClean="0">
                <a:solidFill>
                  <a:schemeClr val="tx1"/>
                </a:solidFill>
              </a:rPr>
              <a:t>?</a:t>
            </a:r>
          </a:p>
          <a:p>
            <a:pPr marL="457200" lvl="0" indent="-457200" algn="l">
              <a:buFont typeface="Arial" charset="0"/>
              <a:buChar char="•"/>
            </a:pPr>
            <a:r>
              <a:rPr lang="en-US" dirty="0" smtClean="0">
                <a:solidFill>
                  <a:schemeClr val="tx1"/>
                </a:solidFill>
              </a:rPr>
              <a:t>How </a:t>
            </a:r>
            <a:r>
              <a:rPr lang="en-US" dirty="0">
                <a:solidFill>
                  <a:schemeClr val="tx1"/>
                </a:solidFill>
              </a:rPr>
              <a:t>are norms developing </a:t>
            </a:r>
            <a:r>
              <a:rPr lang="en-US" dirty="0" smtClean="0">
                <a:solidFill>
                  <a:schemeClr val="tx1"/>
                </a:solidFill>
              </a:rPr>
              <a:t>around students</a:t>
            </a:r>
            <a:r>
              <a:rPr lang="en-US" dirty="0">
                <a:solidFill>
                  <a:schemeClr val="tx1"/>
                </a:solidFill>
              </a:rPr>
              <a:t>’ and teachers’ roles </a:t>
            </a:r>
            <a:r>
              <a:rPr lang="en-US" dirty="0" smtClean="0">
                <a:solidFill>
                  <a:schemeClr val="tx1"/>
                </a:solidFill>
              </a:rPr>
              <a:t>in generating </a:t>
            </a:r>
            <a:r>
              <a:rPr lang="en-US" dirty="0">
                <a:solidFill>
                  <a:schemeClr val="tx1"/>
                </a:solidFill>
              </a:rPr>
              <a:t>mathematical ideas</a:t>
            </a:r>
            <a:r>
              <a:rPr lang="en-US" dirty="0" smtClean="0">
                <a:solidFill>
                  <a:schemeClr val="tx1"/>
                </a:solidFill>
              </a:rPr>
              <a:t>? </a:t>
            </a:r>
            <a:endParaRPr lang="en-US" i="1" dirty="0" smtClean="0">
              <a:solidFill>
                <a:schemeClr val="tx1"/>
              </a:solidFill>
            </a:endParaRPr>
          </a:p>
        </p:txBody>
      </p:sp>
      <p:sp>
        <p:nvSpPr>
          <p:cNvPr id="4" name="Rectangle 3"/>
          <p:cNvSpPr/>
          <p:nvPr/>
        </p:nvSpPr>
        <p:spPr>
          <a:xfrm>
            <a:off x="134809" y="156085"/>
            <a:ext cx="8897441" cy="654139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233069"/>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8418" y="1639753"/>
            <a:ext cx="8388888" cy="4780499"/>
          </a:xfrm>
        </p:spPr>
        <p:txBody>
          <a:bodyPr>
            <a:normAutofit fontScale="77500" lnSpcReduction="20000"/>
          </a:bodyPr>
          <a:lstStyle/>
          <a:p>
            <a:pPr algn="l">
              <a:spcBef>
                <a:spcPts val="72"/>
              </a:spcBef>
              <a:spcAft>
                <a:spcPts val="1200"/>
              </a:spcAft>
            </a:pPr>
            <a:r>
              <a:rPr lang="en-US" sz="3600" b="1" dirty="0" smtClean="0">
                <a:solidFill>
                  <a:schemeClr val="tx1"/>
                </a:solidFill>
                <a:cs typeface="Gotham-Book"/>
              </a:rPr>
              <a:t>Assume </a:t>
            </a:r>
            <a:r>
              <a:rPr lang="en-US" sz="3600" b="1" dirty="0">
                <a:solidFill>
                  <a:schemeClr val="tx1"/>
                </a:solidFill>
                <a:cs typeface="Gotham-Book"/>
              </a:rPr>
              <a:t>positive intent. </a:t>
            </a:r>
            <a:r>
              <a:rPr lang="en-US" sz="3600" dirty="0" smtClean="0">
                <a:solidFill>
                  <a:srgbClr val="0000FF"/>
                </a:solidFill>
                <a:cs typeface="Gotham-Book"/>
              </a:rPr>
              <a:t>Assume that every </a:t>
            </a:r>
            <a:r>
              <a:rPr lang="en-US" sz="3600" dirty="0">
                <a:solidFill>
                  <a:srgbClr val="0000FF"/>
                </a:solidFill>
                <a:cs typeface="Gotham-Book"/>
              </a:rPr>
              <a:t>teacher does what he or she thinks is in the best interests of his/her students. </a:t>
            </a:r>
            <a:r>
              <a:rPr lang="en-US" sz="3600" dirty="0" smtClean="0">
                <a:solidFill>
                  <a:srgbClr val="0000FF"/>
                </a:solidFill>
                <a:cs typeface="Gotham-Book"/>
              </a:rPr>
              <a:t>If you question what they’re doing, think about why someone might think it’s the right thing to do.</a:t>
            </a:r>
          </a:p>
          <a:p>
            <a:pPr algn="l">
              <a:spcBef>
                <a:spcPts val="72"/>
              </a:spcBef>
              <a:spcAft>
                <a:spcPts val="1200"/>
              </a:spcAft>
            </a:pPr>
            <a:r>
              <a:rPr lang="en-US" sz="3600" b="1" dirty="0" smtClean="0">
                <a:solidFill>
                  <a:schemeClr val="tx1"/>
                </a:solidFill>
                <a:cs typeface="Gotham-Book"/>
              </a:rPr>
              <a:t>Be </a:t>
            </a:r>
            <a:r>
              <a:rPr lang="en-US" sz="3600" b="1" dirty="0">
                <a:solidFill>
                  <a:schemeClr val="tx1"/>
                </a:solidFill>
                <a:cs typeface="Gotham-Book"/>
              </a:rPr>
              <a:t>open and curious regarding what you see, and what people </a:t>
            </a:r>
            <a:r>
              <a:rPr lang="en-US" sz="3600" b="1" dirty="0" smtClean="0">
                <a:solidFill>
                  <a:schemeClr val="tx1"/>
                </a:solidFill>
                <a:cs typeface="Gotham-Book"/>
              </a:rPr>
              <a:t>say. </a:t>
            </a:r>
            <a:r>
              <a:rPr lang="en-US" sz="3600" dirty="0">
                <a:solidFill>
                  <a:srgbClr val="0000FF"/>
                </a:solidFill>
                <a:cs typeface="Gotham-Book"/>
              </a:rPr>
              <a:t>W</a:t>
            </a:r>
            <a:r>
              <a:rPr lang="en-US" sz="3600" dirty="0" smtClean="0">
                <a:solidFill>
                  <a:srgbClr val="0000FF"/>
                </a:solidFill>
                <a:cs typeface="Gotham-Book"/>
              </a:rPr>
              <a:t>e’re </a:t>
            </a:r>
            <a:r>
              <a:rPr lang="en-US" sz="3600" dirty="0">
                <a:solidFill>
                  <a:srgbClr val="0000FF"/>
                </a:solidFill>
                <a:cs typeface="Gotham-Book"/>
              </a:rPr>
              <a:t>partners in trying to figure stuff </a:t>
            </a:r>
            <a:r>
              <a:rPr lang="en-US" sz="3600" dirty="0" smtClean="0">
                <a:solidFill>
                  <a:srgbClr val="0000FF"/>
                </a:solidFill>
                <a:cs typeface="Gotham-Book"/>
              </a:rPr>
              <a:t>out</a:t>
            </a:r>
            <a:r>
              <a:rPr lang="en-US" sz="3600" dirty="0">
                <a:solidFill>
                  <a:srgbClr val="0000FF"/>
                </a:solidFill>
                <a:cs typeface="Gotham-Book"/>
              </a:rPr>
              <a:t>!</a:t>
            </a:r>
            <a:endParaRPr lang="en-US" sz="3600" b="1" dirty="0">
              <a:solidFill>
                <a:srgbClr val="0000FF"/>
              </a:solidFill>
              <a:cs typeface="Gotham-Book"/>
            </a:endParaRPr>
          </a:p>
          <a:p>
            <a:pPr algn="l">
              <a:spcBef>
                <a:spcPts val="72"/>
              </a:spcBef>
              <a:spcAft>
                <a:spcPts val="1200"/>
              </a:spcAft>
            </a:pPr>
            <a:r>
              <a:rPr lang="en-US" sz="3600" b="1" dirty="0" smtClean="0">
                <a:solidFill>
                  <a:schemeClr val="tx1"/>
                </a:solidFill>
                <a:cs typeface="Gotham-Book"/>
              </a:rPr>
              <a:t>Do </a:t>
            </a:r>
            <a:r>
              <a:rPr lang="en-US" sz="3600" b="1" dirty="0">
                <a:solidFill>
                  <a:schemeClr val="tx1"/>
                </a:solidFill>
                <a:cs typeface="Gotham-Book"/>
              </a:rPr>
              <a:t>unto others</a:t>
            </a:r>
            <a:r>
              <a:rPr lang="mr-IN" sz="3600" b="1" dirty="0">
                <a:solidFill>
                  <a:schemeClr val="tx1"/>
                </a:solidFill>
                <a:cs typeface="Gotham-Book"/>
              </a:rPr>
              <a:t>…</a:t>
            </a:r>
            <a:r>
              <a:rPr lang="en-US" sz="3600" b="1" dirty="0">
                <a:solidFill>
                  <a:schemeClr val="tx1"/>
                </a:solidFill>
                <a:cs typeface="Gotham-Book"/>
              </a:rPr>
              <a:t> </a:t>
            </a:r>
            <a:r>
              <a:rPr lang="en-US" sz="3600" dirty="0" smtClean="0">
                <a:solidFill>
                  <a:srgbClr val="0000FF"/>
                </a:solidFill>
                <a:cs typeface="Gotham-Book"/>
              </a:rPr>
              <a:t>Say things in the way you’d like to hear them, if you were on the receiving end. That is, </a:t>
            </a:r>
            <a:r>
              <a:rPr lang="en-US" sz="3600" i="1" dirty="0" smtClean="0">
                <a:solidFill>
                  <a:srgbClr val="0000FF"/>
                </a:solidFill>
                <a:cs typeface="Gotham-Book"/>
              </a:rPr>
              <a:t>speak your truth thoughtfully</a:t>
            </a:r>
            <a:r>
              <a:rPr lang="en-US" sz="3600" dirty="0" smtClean="0">
                <a:solidFill>
                  <a:srgbClr val="0000FF"/>
                </a:solidFill>
                <a:cs typeface="Gotham-Book"/>
              </a:rPr>
              <a:t>.</a:t>
            </a:r>
            <a:endParaRPr lang="en-US" sz="3600" dirty="0">
              <a:solidFill>
                <a:srgbClr val="0000FF"/>
              </a:solidFill>
              <a:cs typeface="Gotham-Book"/>
            </a:endParaRPr>
          </a:p>
          <a:p>
            <a:pPr algn="l">
              <a:spcBef>
                <a:spcPts val="72"/>
              </a:spcBef>
              <a:spcAft>
                <a:spcPts val="1200"/>
              </a:spcAft>
            </a:pPr>
            <a:r>
              <a:rPr lang="en-US" sz="3600" b="1" dirty="0" smtClean="0">
                <a:solidFill>
                  <a:schemeClr val="tx1"/>
                </a:solidFill>
              </a:rPr>
              <a:t>Ask questions until ideas make sense. </a:t>
            </a:r>
            <a:r>
              <a:rPr lang="en-US" sz="3600" dirty="0" smtClean="0">
                <a:solidFill>
                  <a:srgbClr val="0000FF"/>
                </a:solidFill>
              </a:rPr>
              <a:t>That’s what we’re here for!</a:t>
            </a:r>
            <a:endParaRPr lang="en-US" sz="3600" dirty="0"/>
          </a:p>
        </p:txBody>
      </p:sp>
      <p:sp>
        <p:nvSpPr>
          <p:cNvPr id="5" name="Rectangle 4"/>
          <p:cNvSpPr/>
          <p:nvPr/>
        </p:nvSpPr>
        <p:spPr>
          <a:xfrm>
            <a:off x="134809" y="156085"/>
            <a:ext cx="8897441" cy="654139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3"/>
          <p:cNvSpPr>
            <a:spLocks noGrp="1"/>
          </p:cNvSpPr>
          <p:nvPr/>
        </p:nvSpPr>
        <p:spPr bwMode="auto">
          <a:xfrm>
            <a:off x="329676" y="575367"/>
            <a:ext cx="8506371" cy="651939"/>
          </a:xfrm>
          <a:prstGeom prst="rect">
            <a:avLst/>
          </a:prstGeom>
          <a:solidFill>
            <a:srgbClr val="3665AA"/>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Lst>
        </p:spPr>
        <p:txBody>
          <a:bodyPr vert="horz" wrap="square" lIns="91440" tIns="45720" rIns="91440" bIns="45720" numCol="1" anchor="ctr" anchorCtr="0" compatLnSpc="1">
            <a:prstTxWarp prst="textNoShape">
              <a:avLst/>
            </a:prstTxWarp>
            <a:noAutofit/>
          </a:bodyPr>
          <a:lstStyle/>
          <a:p>
            <a:pPr marL="0" marR="0" algn="ctr" fontAlgn="base">
              <a:spcBef>
                <a:spcPts val="0"/>
              </a:spcBef>
              <a:spcAft>
                <a:spcPts val="0"/>
              </a:spcAft>
            </a:pPr>
            <a:r>
              <a:rPr lang="en-US" sz="3600" dirty="0" smtClean="0">
                <a:solidFill>
                  <a:srgbClr val="FFFFFF"/>
                </a:solidFill>
                <a:effectLst/>
                <a:latin typeface="Arial"/>
                <a:ea typeface="ＭＳ 明朝"/>
                <a:cs typeface="Arial"/>
              </a:rPr>
              <a:t>Norms for Talking About Videos</a:t>
            </a:r>
            <a:endParaRPr lang="en-US" sz="1400" dirty="0">
              <a:effectLst/>
              <a:latin typeface="Arial"/>
              <a:ea typeface="ＭＳ 明朝"/>
              <a:cs typeface="Arial"/>
            </a:endParaRPr>
          </a:p>
        </p:txBody>
      </p:sp>
    </p:spTree>
    <p:extLst>
      <p:ext uri="{BB962C8B-B14F-4D97-AF65-F5344CB8AC3E}">
        <p14:creationId xmlns:p14="http://schemas.microsoft.com/office/powerpoint/2010/main" val="1763264319"/>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081949"/>
            <a:ext cx="9144000" cy="4526648"/>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cs typeface="Gotham-Book"/>
              </a:rPr>
              <a:t>Watch Tape 1</a:t>
            </a:r>
            <a:endParaRPr lang="en-US" dirty="0">
              <a:solidFill>
                <a:schemeClr val="bg1"/>
              </a:solidFill>
              <a:cs typeface="Arial"/>
            </a:endParaRPr>
          </a:p>
        </p:txBody>
      </p:sp>
    </p:spTree>
    <p:extLst>
      <p:ext uri="{BB962C8B-B14F-4D97-AF65-F5344CB8AC3E}">
        <p14:creationId xmlns:p14="http://schemas.microsoft.com/office/powerpoint/2010/main" val="92991689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54705" y="517619"/>
            <a:ext cx="8457648" cy="976203"/>
          </a:xfrm>
        </p:spPr>
        <p:txBody>
          <a:bodyPr>
            <a:noAutofit/>
          </a:bodyPr>
          <a:lstStyle/>
          <a:p>
            <a:pPr algn="l"/>
            <a:r>
              <a:rPr lang="en-US" sz="3000" dirty="0" smtClean="0">
                <a:cs typeface="Arial"/>
              </a:rPr>
              <a:t>For Whole Class or Small Group:</a:t>
            </a:r>
            <a:r>
              <a:rPr lang="en-US" sz="3000" dirty="0" smtClean="0">
                <a:solidFill>
                  <a:srgbClr val="0000FF"/>
                </a:solidFill>
                <a:cs typeface="Arial"/>
              </a:rPr>
              <a:t/>
            </a:r>
            <a:br>
              <a:rPr lang="en-US" sz="3000" dirty="0" smtClean="0">
                <a:solidFill>
                  <a:srgbClr val="0000FF"/>
                </a:solidFill>
                <a:cs typeface="Arial"/>
              </a:rPr>
            </a:br>
            <a:r>
              <a:rPr lang="en-US" sz="3000" dirty="0">
                <a:solidFill>
                  <a:srgbClr val="0000FF"/>
                </a:solidFill>
                <a:cs typeface="Arial"/>
              </a:rPr>
              <a:t>	</a:t>
            </a:r>
            <a:r>
              <a:rPr lang="en-US" sz="3000" dirty="0" smtClean="0">
                <a:solidFill>
                  <a:srgbClr val="0000FF"/>
                </a:solidFill>
                <a:cs typeface="Arial"/>
              </a:rPr>
              <a:t>How </a:t>
            </a:r>
            <a:r>
              <a:rPr lang="en-US" sz="3000" dirty="0">
                <a:solidFill>
                  <a:srgbClr val="0000FF"/>
                </a:solidFill>
                <a:cs typeface="Arial"/>
              </a:rPr>
              <a:t>much ”room” is there for student thinking </a:t>
            </a:r>
            <a:r>
              <a:rPr lang="en-US" sz="3000" dirty="0" smtClean="0">
                <a:solidFill>
                  <a:srgbClr val="0000FF"/>
                </a:solidFill>
                <a:cs typeface="Arial"/>
              </a:rPr>
              <a:t>	and </a:t>
            </a:r>
            <a:r>
              <a:rPr lang="en-US" sz="3000" dirty="0">
                <a:solidFill>
                  <a:srgbClr val="0000FF"/>
                </a:solidFill>
                <a:cs typeface="Arial"/>
              </a:rPr>
              <a:t>exploration? </a:t>
            </a:r>
            <a:r>
              <a:rPr lang="en-US" sz="3000" dirty="0">
                <a:cs typeface="Arial"/>
              </a:rPr>
              <a:t>Can more room be built in</a:t>
            </a:r>
            <a:r>
              <a:rPr lang="en-US" sz="3000" dirty="0" smtClean="0">
                <a:cs typeface="Arial"/>
              </a:rPr>
              <a:t>?</a:t>
            </a:r>
            <a:endParaRPr lang="en-US" sz="3000" dirty="0">
              <a:latin typeface="+mn-lt"/>
              <a:cs typeface="Arial"/>
            </a:endParaRPr>
          </a:p>
        </p:txBody>
      </p:sp>
      <p:sp>
        <p:nvSpPr>
          <p:cNvPr id="2" name="Subtitle 1"/>
          <p:cNvSpPr>
            <a:spLocks noGrp="1"/>
          </p:cNvSpPr>
          <p:nvPr>
            <p:ph type="subTitle" idx="1"/>
          </p:nvPr>
        </p:nvSpPr>
        <p:spPr>
          <a:xfrm>
            <a:off x="338079" y="1697303"/>
            <a:ext cx="8457648" cy="5044318"/>
          </a:xfrm>
        </p:spPr>
        <p:txBody>
          <a:bodyPr>
            <a:normAutofit fontScale="92500" lnSpcReduction="10000"/>
          </a:bodyPr>
          <a:lstStyle/>
          <a:p>
            <a:pPr marL="457200" indent="-457200" algn="l">
              <a:buFontTx/>
              <a:buChar char="-"/>
            </a:pPr>
            <a:r>
              <a:rPr lang="en-US" dirty="0">
                <a:solidFill>
                  <a:srgbClr val="0000FF"/>
                </a:solidFill>
                <a:cs typeface="Arial"/>
              </a:rPr>
              <a:t>How is correctness determined? By looking to external authority (teacher or text), or working things through? </a:t>
            </a:r>
            <a:r>
              <a:rPr lang="en-US" dirty="0">
                <a:solidFill>
                  <a:schemeClr val="tx1"/>
                </a:solidFill>
                <a:cs typeface="Arial"/>
              </a:rPr>
              <a:t>Can more authority be ceded to the students? </a:t>
            </a:r>
          </a:p>
          <a:p>
            <a:pPr marL="457200" indent="-457200" algn="l">
              <a:buFontTx/>
              <a:buChar char="-"/>
            </a:pPr>
            <a:r>
              <a:rPr lang="en-US" dirty="0" smtClean="0">
                <a:solidFill>
                  <a:srgbClr val="0000FF"/>
                </a:solidFill>
                <a:cs typeface="Arial"/>
              </a:rPr>
              <a:t>Who </a:t>
            </a:r>
            <a:r>
              <a:rPr lang="en-US" dirty="0">
                <a:solidFill>
                  <a:srgbClr val="0000FF"/>
                </a:solidFill>
                <a:cs typeface="Arial"/>
              </a:rPr>
              <a:t>initiates conversations</a:t>
            </a:r>
            <a:r>
              <a:rPr lang="en-US" dirty="0" smtClean="0">
                <a:solidFill>
                  <a:srgbClr val="0000FF"/>
                </a:solidFill>
                <a:cs typeface="Arial"/>
              </a:rPr>
              <a:t>? </a:t>
            </a:r>
            <a:r>
              <a:rPr lang="en-US" dirty="0" smtClean="0">
                <a:solidFill>
                  <a:schemeClr val="tx1"/>
                </a:solidFill>
                <a:cs typeface="Arial"/>
              </a:rPr>
              <a:t>Can they be made made richer? Deeper? More participatory? How?</a:t>
            </a:r>
            <a:endParaRPr lang="en-US" dirty="0">
              <a:solidFill>
                <a:schemeClr val="tx1"/>
              </a:solidFill>
              <a:cs typeface="Arial"/>
            </a:endParaRPr>
          </a:p>
          <a:p>
            <a:pPr marL="457200" indent="-457200" algn="l">
              <a:buFontTx/>
              <a:buChar char="-"/>
            </a:pPr>
            <a:r>
              <a:rPr lang="en-US" dirty="0">
                <a:solidFill>
                  <a:srgbClr val="0000FF"/>
                </a:solidFill>
                <a:cs typeface="Arial"/>
              </a:rPr>
              <a:t>How long are students’ speech turns</a:t>
            </a:r>
            <a:r>
              <a:rPr lang="en-US" dirty="0" smtClean="0">
                <a:solidFill>
                  <a:srgbClr val="0000FF"/>
                </a:solidFill>
                <a:cs typeface="Arial"/>
              </a:rPr>
              <a:t>? </a:t>
            </a:r>
            <a:r>
              <a:rPr lang="en-US" dirty="0">
                <a:solidFill>
                  <a:schemeClr val="tx1"/>
                </a:solidFill>
                <a:cs typeface="Arial"/>
              </a:rPr>
              <a:t>Can they be </a:t>
            </a:r>
            <a:r>
              <a:rPr lang="en-US" dirty="0" smtClean="0">
                <a:solidFill>
                  <a:schemeClr val="tx1"/>
                </a:solidFill>
                <a:cs typeface="Arial"/>
              </a:rPr>
              <a:t>expanded, deepened? In what ways?</a:t>
            </a:r>
            <a:endParaRPr lang="en-US" dirty="0">
              <a:solidFill>
                <a:schemeClr val="tx1"/>
              </a:solidFill>
            </a:endParaRPr>
          </a:p>
          <a:p>
            <a:pPr marL="457200" indent="-457200" algn="l">
              <a:buFontTx/>
              <a:buChar char="-"/>
            </a:pPr>
            <a:r>
              <a:rPr lang="en-US" dirty="0">
                <a:solidFill>
                  <a:srgbClr val="0000FF"/>
                </a:solidFill>
                <a:cs typeface="Arial"/>
              </a:rPr>
              <a:t>Do student ideas get built on? By whom</a:t>
            </a:r>
            <a:r>
              <a:rPr lang="en-US" dirty="0" smtClean="0">
                <a:solidFill>
                  <a:srgbClr val="0000FF"/>
                </a:solidFill>
                <a:cs typeface="Arial"/>
              </a:rPr>
              <a:t>? </a:t>
            </a:r>
            <a:r>
              <a:rPr lang="en-US" dirty="0" smtClean="0">
                <a:solidFill>
                  <a:schemeClr val="tx1"/>
                </a:solidFill>
                <a:cs typeface="Arial"/>
              </a:rPr>
              <a:t>Can these patterns be expanded?</a:t>
            </a:r>
            <a:endParaRPr lang="en-US" dirty="0">
              <a:solidFill>
                <a:schemeClr val="tx1"/>
              </a:solidFill>
              <a:cs typeface="Arial"/>
            </a:endParaRPr>
          </a:p>
          <a:p>
            <a:pPr marL="457200" indent="-457200" algn="l">
              <a:buFontTx/>
              <a:buChar char="-"/>
            </a:pPr>
            <a:r>
              <a:rPr lang="en-US" dirty="0" smtClean="0">
                <a:solidFill>
                  <a:srgbClr val="0000FF"/>
                </a:solidFill>
                <a:cs typeface="Arial"/>
              </a:rPr>
              <a:t>Anything else?</a:t>
            </a:r>
            <a:endParaRPr lang="en-US" dirty="0">
              <a:solidFill>
                <a:srgbClr val="0000FF"/>
              </a:solidFill>
              <a:cs typeface="Arial"/>
            </a:endParaRPr>
          </a:p>
        </p:txBody>
      </p:sp>
      <p:sp>
        <p:nvSpPr>
          <p:cNvPr id="4" name="Rectangle 3"/>
          <p:cNvSpPr/>
          <p:nvPr/>
        </p:nvSpPr>
        <p:spPr>
          <a:xfrm>
            <a:off x="134809" y="156085"/>
            <a:ext cx="8897441" cy="654139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989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90945" y="367992"/>
            <a:ext cx="8457648" cy="654475"/>
          </a:xfrm>
        </p:spPr>
        <p:txBody>
          <a:bodyPr>
            <a:noAutofit/>
          </a:bodyPr>
          <a:lstStyle/>
          <a:p>
            <a:pPr algn="l"/>
            <a:r>
              <a:rPr lang="en-US" sz="3000" dirty="0" smtClean="0">
                <a:cs typeface="Arial"/>
              </a:rPr>
              <a:t>For Student Presentations:</a:t>
            </a:r>
            <a:endParaRPr lang="en-US" sz="3000" dirty="0">
              <a:latin typeface="+mn-lt"/>
              <a:cs typeface="Arial"/>
            </a:endParaRPr>
          </a:p>
        </p:txBody>
      </p:sp>
      <p:sp>
        <p:nvSpPr>
          <p:cNvPr id="2" name="Subtitle 1"/>
          <p:cNvSpPr>
            <a:spLocks noGrp="1"/>
          </p:cNvSpPr>
          <p:nvPr>
            <p:ph type="subTitle" idx="1"/>
          </p:nvPr>
        </p:nvSpPr>
        <p:spPr>
          <a:xfrm>
            <a:off x="290945" y="964278"/>
            <a:ext cx="8678488" cy="5569526"/>
          </a:xfrm>
        </p:spPr>
        <p:txBody>
          <a:bodyPr>
            <a:normAutofit fontScale="92500" lnSpcReduction="10000"/>
          </a:bodyPr>
          <a:lstStyle/>
          <a:p>
            <a:pPr marL="457200" indent="-457200" algn="l">
              <a:buFontTx/>
              <a:buChar char="-"/>
            </a:pPr>
            <a:r>
              <a:rPr lang="en-US" dirty="0" smtClean="0">
                <a:solidFill>
                  <a:srgbClr val="0000FF"/>
                </a:solidFill>
                <a:cs typeface="Arial"/>
              </a:rPr>
              <a:t>How </a:t>
            </a:r>
            <a:r>
              <a:rPr lang="en-US" dirty="0">
                <a:solidFill>
                  <a:srgbClr val="0000FF"/>
                </a:solidFill>
                <a:cs typeface="Arial"/>
              </a:rPr>
              <a:t>comfortable are the students taking control in front of the class</a:t>
            </a:r>
            <a:r>
              <a:rPr lang="en-US" dirty="0" smtClean="0">
                <a:solidFill>
                  <a:srgbClr val="0000FF"/>
                </a:solidFill>
                <a:cs typeface="Arial"/>
              </a:rPr>
              <a:t>? </a:t>
            </a:r>
          </a:p>
          <a:p>
            <a:pPr algn="l"/>
            <a:r>
              <a:rPr lang="en-US" dirty="0" smtClean="0">
                <a:solidFill>
                  <a:schemeClr val="tx1"/>
                </a:solidFill>
                <a:cs typeface="Arial"/>
              </a:rPr>
              <a:t>	Can they be further positioned and supported as 	leaders, with things to share?</a:t>
            </a:r>
            <a:endParaRPr lang="en-US" dirty="0">
              <a:solidFill>
                <a:schemeClr val="tx1"/>
              </a:solidFill>
              <a:cs typeface="Arial"/>
            </a:endParaRPr>
          </a:p>
          <a:p>
            <a:pPr marL="457200" indent="-457200" algn="l">
              <a:buFontTx/>
              <a:buChar char="-"/>
            </a:pPr>
            <a:r>
              <a:rPr lang="en-US" dirty="0">
                <a:solidFill>
                  <a:srgbClr val="0000FF"/>
                </a:solidFill>
                <a:cs typeface="Arial"/>
              </a:rPr>
              <a:t>Whose math is </a:t>
            </a:r>
            <a:r>
              <a:rPr lang="en-US" dirty="0" smtClean="0">
                <a:solidFill>
                  <a:srgbClr val="0000FF"/>
                </a:solidFill>
                <a:cs typeface="Arial"/>
              </a:rPr>
              <a:t>it, theirs or external authority’s? </a:t>
            </a:r>
          </a:p>
          <a:p>
            <a:pPr algn="l"/>
            <a:r>
              <a:rPr lang="en-US" dirty="0" smtClean="0">
                <a:solidFill>
                  <a:schemeClr val="tx1"/>
                </a:solidFill>
                <a:cs typeface="Arial"/>
              </a:rPr>
              <a:t>	Can the presenters be further supported in 	explaining their own thoughts and ideas?</a:t>
            </a:r>
            <a:endParaRPr lang="en-US" dirty="0">
              <a:solidFill>
                <a:schemeClr val="tx1"/>
              </a:solidFill>
              <a:cs typeface="Arial"/>
            </a:endParaRPr>
          </a:p>
          <a:p>
            <a:pPr marL="457200" indent="-457200" algn="l">
              <a:buFontTx/>
              <a:buChar char="-"/>
            </a:pPr>
            <a:r>
              <a:rPr lang="en-US" dirty="0">
                <a:solidFill>
                  <a:srgbClr val="0000FF"/>
                </a:solidFill>
                <a:cs typeface="Arial"/>
              </a:rPr>
              <a:t>Who’s the </a:t>
            </a:r>
            <a:r>
              <a:rPr lang="en-US" dirty="0" smtClean="0">
                <a:solidFill>
                  <a:srgbClr val="0000FF"/>
                </a:solidFill>
                <a:cs typeface="Arial"/>
              </a:rPr>
              <a:t>audience, the teacher or fellow students? </a:t>
            </a:r>
            <a:r>
              <a:rPr lang="en-US" dirty="0">
                <a:solidFill>
                  <a:srgbClr val="0000FF"/>
                </a:solidFill>
                <a:cs typeface="Arial"/>
              </a:rPr>
              <a:t>Which students are invited into the conversation, in what </a:t>
            </a:r>
            <a:r>
              <a:rPr lang="en-US" dirty="0" smtClean="0">
                <a:solidFill>
                  <a:srgbClr val="0000FF"/>
                </a:solidFill>
                <a:cs typeface="Arial"/>
              </a:rPr>
              <a:t>ways?</a:t>
            </a:r>
          </a:p>
          <a:p>
            <a:pPr algn="l"/>
            <a:r>
              <a:rPr lang="en-US" dirty="0" smtClean="0">
                <a:solidFill>
                  <a:schemeClr val="tx1"/>
                </a:solidFill>
                <a:cs typeface="Arial"/>
              </a:rPr>
              <a:t>	How can presenter-student dialogues be supported, 	further opening up A/O/I to the whole class?</a:t>
            </a:r>
            <a:endParaRPr lang="en-US" dirty="0">
              <a:solidFill>
                <a:schemeClr val="tx1"/>
              </a:solidFill>
              <a:cs typeface="Arial"/>
            </a:endParaRPr>
          </a:p>
          <a:p>
            <a:pPr marL="457200" indent="-457200" algn="l">
              <a:buFontTx/>
              <a:buChar char="-"/>
            </a:pPr>
            <a:endParaRPr lang="en-US" dirty="0">
              <a:solidFill>
                <a:schemeClr val="tx1"/>
              </a:solidFill>
              <a:cs typeface="Arial"/>
            </a:endParaRPr>
          </a:p>
        </p:txBody>
      </p:sp>
      <p:sp>
        <p:nvSpPr>
          <p:cNvPr id="4" name="Rectangle 3"/>
          <p:cNvSpPr/>
          <p:nvPr/>
        </p:nvSpPr>
        <p:spPr>
          <a:xfrm>
            <a:off x="134809" y="156085"/>
            <a:ext cx="8897441" cy="654139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194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081949"/>
            <a:ext cx="9144000" cy="4526648"/>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cs typeface="Gotham-Book"/>
              </a:rPr>
              <a:t>Watch Tape 2</a:t>
            </a:r>
            <a:endParaRPr lang="en-US" dirty="0">
              <a:solidFill>
                <a:schemeClr val="bg1"/>
              </a:solidFill>
              <a:cs typeface="Arial"/>
            </a:endParaRPr>
          </a:p>
        </p:txBody>
      </p:sp>
    </p:spTree>
    <p:extLst>
      <p:ext uri="{BB962C8B-B14F-4D97-AF65-F5344CB8AC3E}">
        <p14:creationId xmlns:p14="http://schemas.microsoft.com/office/powerpoint/2010/main" val="1464464078"/>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54705" y="517619"/>
            <a:ext cx="8457648" cy="976203"/>
          </a:xfrm>
        </p:spPr>
        <p:txBody>
          <a:bodyPr>
            <a:noAutofit/>
          </a:bodyPr>
          <a:lstStyle/>
          <a:p>
            <a:pPr algn="l"/>
            <a:r>
              <a:rPr lang="en-US" sz="3000" dirty="0" smtClean="0">
                <a:cs typeface="Arial"/>
              </a:rPr>
              <a:t>For Whole Class or Small Group:</a:t>
            </a:r>
            <a:r>
              <a:rPr lang="en-US" sz="3000" dirty="0" smtClean="0">
                <a:solidFill>
                  <a:srgbClr val="0000FF"/>
                </a:solidFill>
                <a:cs typeface="Arial"/>
              </a:rPr>
              <a:t/>
            </a:r>
            <a:br>
              <a:rPr lang="en-US" sz="3000" dirty="0" smtClean="0">
                <a:solidFill>
                  <a:srgbClr val="0000FF"/>
                </a:solidFill>
                <a:cs typeface="Arial"/>
              </a:rPr>
            </a:br>
            <a:r>
              <a:rPr lang="en-US" sz="3000" dirty="0">
                <a:solidFill>
                  <a:srgbClr val="0000FF"/>
                </a:solidFill>
                <a:cs typeface="Arial"/>
              </a:rPr>
              <a:t>	</a:t>
            </a:r>
            <a:r>
              <a:rPr lang="en-US" sz="3000" dirty="0" smtClean="0">
                <a:solidFill>
                  <a:srgbClr val="0000FF"/>
                </a:solidFill>
                <a:cs typeface="Arial"/>
              </a:rPr>
              <a:t>How </a:t>
            </a:r>
            <a:r>
              <a:rPr lang="en-US" sz="3000" dirty="0">
                <a:solidFill>
                  <a:srgbClr val="0000FF"/>
                </a:solidFill>
                <a:cs typeface="Arial"/>
              </a:rPr>
              <a:t>much ”room” is there for student thinking </a:t>
            </a:r>
            <a:r>
              <a:rPr lang="en-US" sz="3000" dirty="0" smtClean="0">
                <a:solidFill>
                  <a:srgbClr val="0000FF"/>
                </a:solidFill>
                <a:cs typeface="Arial"/>
              </a:rPr>
              <a:t>	and </a:t>
            </a:r>
            <a:r>
              <a:rPr lang="en-US" sz="3000" dirty="0">
                <a:solidFill>
                  <a:srgbClr val="0000FF"/>
                </a:solidFill>
                <a:cs typeface="Arial"/>
              </a:rPr>
              <a:t>exploration? </a:t>
            </a:r>
            <a:r>
              <a:rPr lang="en-US" sz="3000" dirty="0">
                <a:cs typeface="Arial"/>
              </a:rPr>
              <a:t>Can more room be built in</a:t>
            </a:r>
            <a:r>
              <a:rPr lang="en-US" sz="3000" dirty="0" smtClean="0">
                <a:cs typeface="Arial"/>
              </a:rPr>
              <a:t>?</a:t>
            </a:r>
            <a:endParaRPr lang="en-US" sz="3000" dirty="0">
              <a:latin typeface="+mn-lt"/>
              <a:cs typeface="Arial"/>
            </a:endParaRPr>
          </a:p>
        </p:txBody>
      </p:sp>
      <p:sp>
        <p:nvSpPr>
          <p:cNvPr id="2" name="Subtitle 1"/>
          <p:cNvSpPr>
            <a:spLocks noGrp="1"/>
          </p:cNvSpPr>
          <p:nvPr>
            <p:ph type="subTitle" idx="1"/>
          </p:nvPr>
        </p:nvSpPr>
        <p:spPr>
          <a:xfrm>
            <a:off x="338079" y="1697303"/>
            <a:ext cx="8457648" cy="5044318"/>
          </a:xfrm>
        </p:spPr>
        <p:txBody>
          <a:bodyPr>
            <a:normAutofit fontScale="92500" lnSpcReduction="10000"/>
          </a:bodyPr>
          <a:lstStyle/>
          <a:p>
            <a:pPr marL="457200" indent="-457200" algn="l">
              <a:buFontTx/>
              <a:buChar char="-"/>
            </a:pPr>
            <a:r>
              <a:rPr lang="en-US" dirty="0">
                <a:solidFill>
                  <a:srgbClr val="0000FF"/>
                </a:solidFill>
                <a:cs typeface="Arial"/>
              </a:rPr>
              <a:t>How is correctness determined? By looking to external authority (teacher or text), or working things through? </a:t>
            </a:r>
            <a:r>
              <a:rPr lang="en-US" dirty="0">
                <a:solidFill>
                  <a:schemeClr val="tx1"/>
                </a:solidFill>
                <a:cs typeface="Arial"/>
              </a:rPr>
              <a:t>Can more authority be ceded to the students? </a:t>
            </a:r>
          </a:p>
          <a:p>
            <a:pPr marL="457200" indent="-457200" algn="l">
              <a:buFontTx/>
              <a:buChar char="-"/>
            </a:pPr>
            <a:r>
              <a:rPr lang="en-US" dirty="0" smtClean="0">
                <a:solidFill>
                  <a:srgbClr val="0000FF"/>
                </a:solidFill>
                <a:cs typeface="Arial"/>
              </a:rPr>
              <a:t>Who </a:t>
            </a:r>
            <a:r>
              <a:rPr lang="en-US" dirty="0">
                <a:solidFill>
                  <a:srgbClr val="0000FF"/>
                </a:solidFill>
                <a:cs typeface="Arial"/>
              </a:rPr>
              <a:t>initiates conversations</a:t>
            </a:r>
            <a:r>
              <a:rPr lang="en-US" dirty="0" smtClean="0">
                <a:solidFill>
                  <a:srgbClr val="0000FF"/>
                </a:solidFill>
                <a:cs typeface="Arial"/>
              </a:rPr>
              <a:t>? </a:t>
            </a:r>
            <a:r>
              <a:rPr lang="en-US" dirty="0" smtClean="0">
                <a:solidFill>
                  <a:schemeClr val="tx1"/>
                </a:solidFill>
                <a:cs typeface="Arial"/>
              </a:rPr>
              <a:t>Can they be made made richer? Deeper? More participatory? How?</a:t>
            </a:r>
            <a:endParaRPr lang="en-US" dirty="0">
              <a:solidFill>
                <a:schemeClr val="tx1"/>
              </a:solidFill>
              <a:cs typeface="Arial"/>
            </a:endParaRPr>
          </a:p>
          <a:p>
            <a:pPr marL="457200" indent="-457200" algn="l">
              <a:buFontTx/>
              <a:buChar char="-"/>
            </a:pPr>
            <a:r>
              <a:rPr lang="en-US" dirty="0">
                <a:solidFill>
                  <a:srgbClr val="0000FF"/>
                </a:solidFill>
                <a:cs typeface="Arial"/>
              </a:rPr>
              <a:t>How long are students’ speech turns</a:t>
            </a:r>
            <a:r>
              <a:rPr lang="en-US" dirty="0" smtClean="0">
                <a:solidFill>
                  <a:srgbClr val="0000FF"/>
                </a:solidFill>
                <a:cs typeface="Arial"/>
              </a:rPr>
              <a:t>? </a:t>
            </a:r>
            <a:r>
              <a:rPr lang="en-US" dirty="0">
                <a:solidFill>
                  <a:schemeClr val="tx1"/>
                </a:solidFill>
                <a:cs typeface="Arial"/>
              </a:rPr>
              <a:t>Can they be </a:t>
            </a:r>
            <a:r>
              <a:rPr lang="en-US" dirty="0" smtClean="0">
                <a:solidFill>
                  <a:schemeClr val="tx1"/>
                </a:solidFill>
                <a:cs typeface="Arial"/>
              </a:rPr>
              <a:t>expanded, deepened? In what ways?</a:t>
            </a:r>
            <a:endParaRPr lang="en-US" dirty="0">
              <a:solidFill>
                <a:schemeClr val="tx1"/>
              </a:solidFill>
            </a:endParaRPr>
          </a:p>
          <a:p>
            <a:pPr marL="457200" indent="-457200" algn="l">
              <a:buFontTx/>
              <a:buChar char="-"/>
            </a:pPr>
            <a:r>
              <a:rPr lang="en-US" dirty="0">
                <a:solidFill>
                  <a:srgbClr val="0000FF"/>
                </a:solidFill>
                <a:cs typeface="Arial"/>
              </a:rPr>
              <a:t>Do student ideas get built on? By whom</a:t>
            </a:r>
            <a:r>
              <a:rPr lang="en-US" dirty="0" smtClean="0">
                <a:solidFill>
                  <a:srgbClr val="0000FF"/>
                </a:solidFill>
                <a:cs typeface="Arial"/>
              </a:rPr>
              <a:t>? </a:t>
            </a:r>
            <a:r>
              <a:rPr lang="en-US" dirty="0" smtClean="0">
                <a:solidFill>
                  <a:schemeClr val="tx1"/>
                </a:solidFill>
                <a:cs typeface="Arial"/>
              </a:rPr>
              <a:t>Can these patterns be expanded?</a:t>
            </a:r>
            <a:endParaRPr lang="en-US" dirty="0">
              <a:solidFill>
                <a:schemeClr val="tx1"/>
              </a:solidFill>
              <a:cs typeface="Arial"/>
            </a:endParaRPr>
          </a:p>
          <a:p>
            <a:pPr marL="457200" indent="-457200" algn="l">
              <a:buFontTx/>
              <a:buChar char="-"/>
            </a:pPr>
            <a:r>
              <a:rPr lang="en-US" dirty="0" smtClean="0">
                <a:solidFill>
                  <a:srgbClr val="0000FF"/>
                </a:solidFill>
                <a:cs typeface="Arial"/>
              </a:rPr>
              <a:t>Anything else?</a:t>
            </a:r>
            <a:endParaRPr lang="en-US" dirty="0">
              <a:solidFill>
                <a:srgbClr val="0000FF"/>
              </a:solidFill>
              <a:cs typeface="Arial"/>
            </a:endParaRPr>
          </a:p>
        </p:txBody>
      </p:sp>
      <p:sp>
        <p:nvSpPr>
          <p:cNvPr id="4" name="Rectangle 3"/>
          <p:cNvSpPr/>
          <p:nvPr/>
        </p:nvSpPr>
        <p:spPr>
          <a:xfrm>
            <a:off x="134809" y="156085"/>
            <a:ext cx="8897441" cy="654139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1702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solidFill>
                  <a:srgbClr val="FF0000"/>
                </a:solidFill>
                <a:latin typeface="Arial" charset="0"/>
              </a:rPr>
              <a:t>The Research &lt;</a:t>
            </a:r>
            <a:r>
              <a:rPr lang="en-US" dirty="0">
                <a:solidFill>
                  <a:srgbClr val="FF0000"/>
                </a:solidFill>
                <a:latin typeface="Arial" charset="0"/>
              </a:rPr>
              <a:t>–</a:t>
            </a:r>
            <a:r>
              <a:rPr lang="en-US" dirty="0" smtClean="0">
                <a:solidFill>
                  <a:srgbClr val="FF0000"/>
                </a:solidFill>
                <a:latin typeface="Arial" charset="0"/>
              </a:rPr>
              <a:t>&gt; Practice synergy</a:t>
            </a:r>
            <a:endParaRPr lang="en-US" dirty="0">
              <a:solidFill>
                <a:srgbClr val="FF0000"/>
              </a:solidFill>
              <a:latin typeface="Arial" charset="0"/>
            </a:endParaRPr>
          </a:p>
        </p:txBody>
      </p:sp>
      <p:sp>
        <p:nvSpPr>
          <p:cNvPr id="95235" name="Rectangle 3"/>
          <p:cNvSpPr>
            <a:spLocks noGrp="1" noChangeArrowheads="1"/>
          </p:cNvSpPr>
          <p:nvPr>
            <p:ph type="body" idx="1"/>
          </p:nvPr>
        </p:nvSpPr>
        <p:spPr>
          <a:xfrm>
            <a:off x="457200" y="1115720"/>
            <a:ext cx="8229600" cy="5490344"/>
          </a:xfrm>
        </p:spPr>
        <p:txBody>
          <a:bodyPr/>
          <a:lstStyle/>
          <a:p>
            <a:pPr marL="0" indent="0" eaLnBrk="1" hangingPunct="1">
              <a:spcAft>
                <a:spcPts val="600"/>
              </a:spcAft>
              <a:buNone/>
            </a:pPr>
            <a:r>
              <a:rPr lang="en-GB" sz="2400" dirty="0" smtClean="0">
                <a:solidFill>
                  <a:srgbClr val="FF0000"/>
                </a:solidFill>
                <a:latin typeface="Arial" charset="0"/>
              </a:rPr>
              <a:t>How can we move steadily towards developing</a:t>
            </a:r>
            <a:r>
              <a:rPr lang="en-GB" sz="2400" dirty="0" smtClean="0">
                <a:latin typeface="Arial" charset="0"/>
              </a:rPr>
              <a:t>:</a:t>
            </a:r>
          </a:p>
          <a:p>
            <a:pPr eaLnBrk="1" hangingPunct="1">
              <a:spcAft>
                <a:spcPts val="600"/>
              </a:spcAft>
            </a:pPr>
            <a:r>
              <a:rPr lang="en-GB" sz="2400" b="0" dirty="0" smtClean="0">
                <a:latin typeface="Arial" charset="0"/>
              </a:rPr>
              <a:t>a body </a:t>
            </a:r>
            <a:r>
              <a:rPr lang="en-GB" sz="2400" b="0" dirty="0">
                <a:latin typeface="Arial" charset="0"/>
              </a:rPr>
              <a:t>of reliable research</a:t>
            </a:r>
          </a:p>
          <a:p>
            <a:pPr eaLnBrk="1" hangingPunct="1">
              <a:spcAft>
                <a:spcPts val="600"/>
              </a:spcAft>
            </a:pPr>
            <a:r>
              <a:rPr lang="en-GB" sz="2400" b="0" dirty="0">
                <a:latin typeface="Arial" charset="0"/>
              </a:rPr>
              <a:t>exemplars of tools and processes </a:t>
            </a:r>
          </a:p>
          <a:p>
            <a:pPr eaLnBrk="1" hangingPunct="1">
              <a:spcAft>
                <a:spcPts val="600"/>
              </a:spcAft>
            </a:pPr>
            <a:r>
              <a:rPr lang="en-GB" sz="2400" b="0" dirty="0">
                <a:latin typeface="Arial" charset="0"/>
              </a:rPr>
              <a:t>funded development </a:t>
            </a:r>
            <a:r>
              <a:rPr lang="en-GB" sz="2400" b="0" dirty="0" smtClean="0">
                <a:latin typeface="Arial" charset="0"/>
              </a:rPr>
              <a:t>programs</a:t>
            </a:r>
            <a:endParaRPr lang="en-GB" sz="2400" b="0" dirty="0">
              <a:latin typeface="Arial" charset="0"/>
            </a:endParaRPr>
          </a:p>
          <a:p>
            <a:pPr eaLnBrk="1" hangingPunct="1">
              <a:spcAft>
                <a:spcPts val="600"/>
              </a:spcAft>
            </a:pPr>
            <a:r>
              <a:rPr lang="en-GB" sz="2400" b="0" dirty="0">
                <a:latin typeface="Arial" charset="0"/>
              </a:rPr>
              <a:t>stable design teams</a:t>
            </a:r>
          </a:p>
          <a:p>
            <a:pPr eaLnBrk="1" hangingPunct="1">
              <a:spcAft>
                <a:spcPts val="600"/>
              </a:spcAft>
            </a:pPr>
            <a:r>
              <a:rPr lang="en-GB" sz="2400" b="0" dirty="0">
                <a:latin typeface="Arial" charset="0"/>
              </a:rPr>
              <a:t>systematic iterative development </a:t>
            </a:r>
          </a:p>
          <a:p>
            <a:pPr>
              <a:spcAft>
                <a:spcPts val="600"/>
              </a:spcAft>
            </a:pPr>
            <a:r>
              <a:rPr lang="en-GB" sz="2400" b="0" dirty="0" smtClean="0">
                <a:latin typeface="Arial" charset="0"/>
              </a:rPr>
              <a:t>comparative-formative </a:t>
            </a:r>
            <a:r>
              <a:rPr lang="en-GB" sz="2400" b="0" dirty="0">
                <a:latin typeface="Arial" charset="0"/>
              </a:rPr>
              <a:t>evaluation-in-</a:t>
            </a:r>
            <a:r>
              <a:rPr lang="en-GB" sz="2400" b="0" dirty="0" smtClean="0">
                <a:latin typeface="Arial" charset="0"/>
              </a:rPr>
              <a:t>depth, defining</a:t>
            </a:r>
            <a:endParaRPr lang="en-GB" sz="2400" b="0" dirty="0">
              <a:latin typeface="Arial" charset="0"/>
            </a:endParaRPr>
          </a:p>
          <a:p>
            <a:pPr eaLnBrk="1" hangingPunct="1">
              <a:spcAft>
                <a:spcPts val="600"/>
              </a:spcAft>
            </a:pPr>
            <a:r>
              <a:rPr lang="en-GB" sz="2400" b="0" dirty="0" smtClean="0">
                <a:latin typeface="Arial" charset="0"/>
              </a:rPr>
              <a:t>clear </a:t>
            </a:r>
            <a:r>
              <a:rPr lang="en-GB" sz="2400" b="0" dirty="0">
                <a:latin typeface="Arial" charset="0"/>
              </a:rPr>
              <a:t>circumstances of use</a:t>
            </a:r>
          </a:p>
          <a:p>
            <a:pPr algn="ctr" eaLnBrk="1" hangingPunct="1">
              <a:spcAft>
                <a:spcPts val="600"/>
              </a:spcAft>
              <a:buFont typeface="Wingdings" charset="0"/>
              <a:buNone/>
            </a:pPr>
            <a:r>
              <a:rPr lang="en-GB" sz="2400" i="1" dirty="0" smtClean="0">
                <a:latin typeface="Arial" charset="0"/>
              </a:rPr>
              <a:t>authenticated by a</a:t>
            </a:r>
          </a:p>
          <a:p>
            <a:pPr algn="ctr" eaLnBrk="1" hangingPunct="1">
              <a:spcAft>
                <a:spcPts val="600"/>
              </a:spcAft>
              <a:buFont typeface="Wingdings" charset="0"/>
              <a:buNone/>
            </a:pPr>
            <a:r>
              <a:rPr lang="en-GB" sz="2400" i="1" dirty="0" smtClean="0">
                <a:solidFill>
                  <a:srgbClr val="FF0000"/>
                </a:solidFill>
                <a:latin typeface="Arial" charset="0"/>
              </a:rPr>
              <a:t>National Institute for Education Excellence</a:t>
            </a:r>
            <a:r>
              <a:rPr lang="en-GB" sz="2400" i="1" dirty="0" smtClean="0">
                <a:latin typeface="Arial" charset="0"/>
              </a:rPr>
              <a:t>?</a:t>
            </a:r>
            <a:endParaRPr lang="en-US" dirty="0">
              <a:latin typeface="Palatino" charset="0"/>
            </a:endParaRPr>
          </a:p>
        </p:txBody>
      </p:sp>
    </p:spTree>
    <p:extLst>
      <p:ext uri="{BB962C8B-B14F-4D97-AF65-F5344CB8AC3E}">
        <p14:creationId xmlns:p14="http://schemas.microsoft.com/office/powerpoint/2010/main" val="3189937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2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uiExpand="1"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90945" y="367992"/>
            <a:ext cx="8457648" cy="654475"/>
          </a:xfrm>
        </p:spPr>
        <p:txBody>
          <a:bodyPr>
            <a:noAutofit/>
          </a:bodyPr>
          <a:lstStyle/>
          <a:p>
            <a:pPr algn="l"/>
            <a:r>
              <a:rPr lang="en-US" sz="3000" dirty="0" smtClean="0">
                <a:cs typeface="Arial"/>
              </a:rPr>
              <a:t>For Student Presentations:</a:t>
            </a:r>
            <a:endParaRPr lang="en-US" sz="3000" dirty="0">
              <a:latin typeface="+mn-lt"/>
              <a:cs typeface="Arial"/>
            </a:endParaRPr>
          </a:p>
        </p:txBody>
      </p:sp>
      <p:sp>
        <p:nvSpPr>
          <p:cNvPr id="2" name="Subtitle 1"/>
          <p:cNvSpPr>
            <a:spLocks noGrp="1"/>
          </p:cNvSpPr>
          <p:nvPr>
            <p:ph type="subTitle" idx="1"/>
          </p:nvPr>
        </p:nvSpPr>
        <p:spPr>
          <a:xfrm>
            <a:off x="290945" y="964278"/>
            <a:ext cx="8678488" cy="5569526"/>
          </a:xfrm>
        </p:spPr>
        <p:txBody>
          <a:bodyPr>
            <a:normAutofit fontScale="92500" lnSpcReduction="10000"/>
          </a:bodyPr>
          <a:lstStyle/>
          <a:p>
            <a:pPr marL="457200" indent="-457200" algn="l">
              <a:buFontTx/>
              <a:buChar char="-"/>
            </a:pPr>
            <a:r>
              <a:rPr lang="en-US" dirty="0" smtClean="0">
                <a:solidFill>
                  <a:srgbClr val="0000FF"/>
                </a:solidFill>
                <a:cs typeface="Arial"/>
              </a:rPr>
              <a:t>How </a:t>
            </a:r>
            <a:r>
              <a:rPr lang="en-US" dirty="0">
                <a:solidFill>
                  <a:srgbClr val="0000FF"/>
                </a:solidFill>
                <a:cs typeface="Arial"/>
              </a:rPr>
              <a:t>comfortable are the students taking control in front of the class</a:t>
            </a:r>
            <a:r>
              <a:rPr lang="en-US" dirty="0" smtClean="0">
                <a:solidFill>
                  <a:srgbClr val="0000FF"/>
                </a:solidFill>
                <a:cs typeface="Arial"/>
              </a:rPr>
              <a:t>? </a:t>
            </a:r>
          </a:p>
          <a:p>
            <a:pPr algn="l"/>
            <a:r>
              <a:rPr lang="en-US" dirty="0" smtClean="0">
                <a:solidFill>
                  <a:schemeClr val="tx1"/>
                </a:solidFill>
                <a:cs typeface="Arial"/>
              </a:rPr>
              <a:t>	Can they be further positioned and supported as 	leaders, with things to share?</a:t>
            </a:r>
            <a:endParaRPr lang="en-US" dirty="0">
              <a:solidFill>
                <a:schemeClr val="tx1"/>
              </a:solidFill>
              <a:cs typeface="Arial"/>
            </a:endParaRPr>
          </a:p>
          <a:p>
            <a:pPr marL="457200" indent="-457200" algn="l">
              <a:buFontTx/>
              <a:buChar char="-"/>
            </a:pPr>
            <a:r>
              <a:rPr lang="en-US" dirty="0">
                <a:solidFill>
                  <a:srgbClr val="0000FF"/>
                </a:solidFill>
                <a:cs typeface="Arial"/>
              </a:rPr>
              <a:t>Whose math is </a:t>
            </a:r>
            <a:r>
              <a:rPr lang="en-US" dirty="0" smtClean="0">
                <a:solidFill>
                  <a:srgbClr val="0000FF"/>
                </a:solidFill>
                <a:cs typeface="Arial"/>
              </a:rPr>
              <a:t>it, theirs or external authority’s? </a:t>
            </a:r>
          </a:p>
          <a:p>
            <a:pPr algn="l"/>
            <a:r>
              <a:rPr lang="en-US" dirty="0" smtClean="0">
                <a:solidFill>
                  <a:schemeClr val="tx1"/>
                </a:solidFill>
                <a:cs typeface="Arial"/>
              </a:rPr>
              <a:t>	Can the presenters be further supported in 	explaining their own thoughts and ideas?</a:t>
            </a:r>
            <a:endParaRPr lang="en-US" dirty="0">
              <a:solidFill>
                <a:schemeClr val="tx1"/>
              </a:solidFill>
              <a:cs typeface="Arial"/>
            </a:endParaRPr>
          </a:p>
          <a:p>
            <a:pPr marL="457200" indent="-457200" algn="l">
              <a:buFontTx/>
              <a:buChar char="-"/>
            </a:pPr>
            <a:r>
              <a:rPr lang="en-US" dirty="0">
                <a:solidFill>
                  <a:srgbClr val="0000FF"/>
                </a:solidFill>
                <a:cs typeface="Arial"/>
              </a:rPr>
              <a:t>Who’s the </a:t>
            </a:r>
            <a:r>
              <a:rPr lang="en-US" dirty="0" smtClean="0">
                <a:solidFill>
                  <a:srgbClr val="0000FF"/>
                </a:solidFill>
                <a:cs typeface="Arial"/>
              </a:rPr>
              <a:t>audience, the teacher or fellow students? </a:t>
            </a:r>
            <a:r>
              <a:rPr lang="en-US" dirty="0">
                <a:solidFill>
                  <a:srgbClr val="0000FF"/>
                </a:solidFill>
                <a:cs typeface="Arial"/>
              </a:rPr>
              <a:t>Which students are invited into the conversation, in what </a:t>
            </a:r>
            <a:r>
              <a:rPr lang="en-US" dirty="0" smtClean="0">
                <a:solidFill>
                  <a:srgbClr val="0000FF"/>
                </a:solidFill>
                <a:cs typeface="Arial"/>
              </a:rPr>
              <a:t>ways?</a:t>
            </a:r>
          </a:p>
          <a:p>
            <a:pPr algn="l"/>
            <a:r>
              <a:rPr lang="en-US" dirty="0" smtClean="0">
                <a:solidFill>
                  <a:schemeClr val="tx1"/>
                </a:solidFill>
                <a:cs typeface="Arial"/>
              </a:rPr>
              <a:t>	How can presenter-student dialogues be supported, 	further opening up A/O/I to the whole class?</a:t>
            </a:r>
            <a:endParaRPr lang="en-US" dirty="0">
              <a:solidFill>
                <a:schemeClr val="tx1"/>
              </a:solidFill>
              <a:cs typeface="Arial"/>
            </a:endParaRPr>
          </a:p>
          <a:p>
            <a:pPr marL="457200" indent="-457200" algn="l">
              <a:buFontTx/>
              <a:buChar char="-"/>
            </a:pPr>
            <a:endParaRPr lang="en-US" dirty="0">
              <a:solidFill>
                <a:schemeClr val="tx1"/>
              </a:solidFill>
              <a:cs typeface="Arial"/>
            </a:endParaRPr>
          </a:p>
        </p:txBody>
      </p:sp>
      <p:sp>
        <p:nvSpPr>
          <p:cNvPr id="4" name="Rectangle 3"/>
          <p:cNvSpPr/>
          <p:nvPr/>
        </p:nvSpPr>
        <p:spPr>
          <a:xfrm>
            <a:off x="134809" y="156085"/>
            <a:ext cx="8897441" cy="654139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043950"/>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0854" y="347957"/>
            <a:ext cx="8561373" cy="6141855"/>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chemeClr val="bg1"/>
                </a:solidFill>
                <a:cs typeface="Gotham-Book"/>
              </a:rPr>
              <a:t>Thanks, everyone, for being a great team!</a:t>
            </a:r>
            <a:endParaRPr lang="en-US" sz="6600" dirty="0">
              <a:solidFill>
                <a:schemeClr val="bg1"/>
              </a:solidFill>
              <a:cs typeface="Arial"/>
            </a:endParaRPr>
          </a:p>
        </p:txBody>
      </p:sp>
      <p:sp>
        <p:nvSpPr>
          <p:cNvPr id="3" name="Rectangle 2"/>
          <p:cNvSpPr/>
          <p:nvPr/>
        </p:nvSpPr>
        <p:spPr>
          <a:xfrm>
            <a:off x="134809" y="156085"/>
            <a:ext cx="8897441" cy="6541395"/>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70450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93055" y="606425"/>
            <a:ext cx="7772400" cy="1470025"/>
          </a:xfrm>
        </p:spPr>
        <p:txBody>
          <a:bodyPr>
            <a:noAutofit/>
          </a:bodyPr>
          <a:lstStyle/>
          <a:p>
            <a:pPr algn="ctr"/>
            <a:r>
              <a:rPr lang="en-US" sz="4000" smtClean="0">
                <a:latin typeface="+mn-lt"/>
                <a:cs typeface="Arial"/>
              </a:rPr>
              <a:t>Here’s our M.O.</a:t>
            </a:r>
            <a:endParaRPr lang="en-US" sz="4000" dirty="0">
              <a:latin typeface="+mn-lt"/>
              <a:cs typeface="Arial"/>
            </a:endParaRPr>
          </a:p>
        </p:txBody>
      </p:sp>
      <p:sp>
        <p:nvSpPr>
          <p:cNvPr id="2" name="Subtitle 1"/>
          <p:cNvSpPr>
            <a:spLocks noGrp="1"/>
          </p:cNvSpPr>
          <p:nvPr>
            <p:ph type="subTitle" idx="1"/>
          </p:nvPr>
        </p:nvSpPr>
        <p:spPr>
          <a:xfrm>
            <a:off x="493483" y="1923143"/>
            <a:ext cx="8171543" cy="4259943"/>
          </a:xfrm>
        </p:spPr>
        <p:txBody>
          <a:bodyPr>
            <a:noAutofit/>
          </a:bodyPr>
          <a:lstStyle/>
          <a:p>
            <a:r>
              <a:rPr lang="en-US" sz="3600" dirty="0" smtClean="0">
                <a:solidFill>
                  <a:srgbClr val="0000FF"/>
                </a:solidFill>
              </a:rPr>
              <a:t>We start with pre-selected videos, so the teachers learn how to watch and comment on videos.</a:t>
            </a:r>
          </a:p>
          <a:p>
            <a:r>
              <a:rPr lang="en-US" sz="3600" dirty="0" smtClean="0">
                <a:solidFill>
                  <a:srgbClr val="0000FF"/>
                </a:solidFill>
              </a:rPr>
              <a:t>Then, once they’re comfortable, we ask for a volunteer to share a video of his/her practice. That teacher is co-moderator of the session, so he/she has control.</a:t>
            </a:r>
            <a:endParaRPr lang="en-US" sz="3600" dirty="0">
              <a:solidFill>
                <a:srgbClr val="0000FF"/>
              </a:solidFill>
            </a:endParaRPr>
          </a:p>
        </p:txBody>
      </p:sp>
      <p:sp>
        <p:nvSpPr>
          <p:cNvPr id="5" name="Rectangle 4"/>
          <p:cNvSpPr/>
          <p:nvPr/>
        </p:nvSpPr>
        <p:spPr>
          <a:xfrm>
            <a:off x="134809" y="156085"/>
            <a:ext cx="8897441" cy="6541395"/>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562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58369" y="1179739"/>
            <a:ext cx="7772400" cy="1470025"/>
          </a:xfrm>
        </p:spPr>
        <p:txBody>
          <a:bodyPr>
            <a:noAutofit/>
          </a:bodyPr>
          <a:lstStyle/>
          <a:p>
            <a:pPr algn="ctr"/>
            <a:r>
              <a:rPr lang="en-US" sz="4000" dirty="0" smtClean="0">
                <a:latin typeface="+mn-lt"/>
                <a:cs typeface="Arial"/>
              </a:rPr>
              <a:t>This becomes our routine.</a:t>
            </a:r>
            <a:endParaRPr lang="en-US" sz="4000" dirty="0">
              <a:latin typeface="+mn-lt"/>
              <a:cs typeface="Arial"/>
            </a:endParaRPr>
          </a:p>
        </p:txBody>
      </p:sp>
      <p:sp>
        <p:nvSpPr>
          <p:cNvPr id="2" name="Subtitle 1"/>
          <p:cNvSpPr>
            <a:spLocks noGrp="1"/>
          </p:cNvSpPr>
          <p:nvPr>
            <p:ph type="subTitle" idx="1"/>
          </p:nvPr>
        </p:nvSpPr>
        <p:spPr>
          <a:xfrm>
            <a:off x="558797" y="3345543"/>
            <a:ext cx="8171543" cy="1596572"/>
          </a:xfrm>
        </p:spPr>
        <p:txBody>
          <a:bodyPr>
            <a:noAutofit/>
          </a:bodyPr>
          <a:lstStyle/>
          <a:p>
            <a:r>
              <a:rPr lang="en-US" sz="4000" dirty="0" smtClean="0">
                <a:solidFill>
                  <a:srgbClr val="0000FF"/>
                </a:solidFill>
              </a:rPr>
              <a:t>And, we have one more tool we’re starting to use:</a:t>
            </a:r>
            <a:endParaRPr lang="en-US" sz="4000" dirty="0">
              <a:solidFill>
                <a:srgbClr val="0000FF"/>
              </a:solidFill>
            </a:endParaRPr>
          </a:p>
        </p:txBody>
      </p:sp>
      <p:sp>
        <p:nvSpPr>
          <p:cNvPr id="5" name="Rectangle 4"/>
          <p:cNvSpPr/>
          <p:nvPr/>
        </p:nvSpPr>
        <p:spPr>
          <a:xfrm>
            <a:off x="134809" y="156085"/>
            <a:ext cx="8897441" cy="6541395"/>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90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09" y="156085"/>
            <a:ext cx="8897441" cy="6541395"/>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257" y="278864"/>
            <a:ext cx="8062687" cy="6375745"/>
          </a:xfrm>
          <a:prstGeom prst="rect">
            <a:avLst/>
          </a:prstGeom>
        </p:spPr>
      </p:pic>
    </p:spTree>
    <p:extLst>
      <p:ext uri="{BB962C8B-B14F-4D97-AF65-F5344CB8AC3E}">
        <p14:creationId xmlns:p14="http://schemas.microsoft.com/office/powerpoint/2010/main" val="1609419531"/>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09" y="156085"/>
            <a:ext cx="8897441" cy="6541395"/>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2514" y="2855282"/>
            <a:ext cx="8229600" cy="1143000"/>
          </a:xfrm>
        </p:spPr>
        <p:txBody>
          <a:bodyPr/>
          <a:lstStyle/>
          <a:p>
            <a:r>
              <a:rPr lang="en-US" dirty="0" smtClean="0"/>
              <a:t>Here’s a sample page</a:t>
            </a:r>
            <a:r>
              <a:rPr lang="mr-IN" dirty="0" smtClean="0"/>
              <a:t>…</a:t>
            </a:r>
            <a:endParaRPr lang="en-US" dirty="0"/>
          </a:p>
        </p:txBody>
      </p:sp>
    </p:spTree>
    <p:extLst>
      <p:ext uri="{BB962C8B-B14F-4D97-AF65-F5344CB8AC3E}">
        <p14:creationId xmlns:p14="http://schemas.microsoft.com/office/powerpoint/2010/main" val="352172836"/>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79512" y="995244"/>
            <a:ext cx="1872208" cy="15696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smtClean="0"/>
              <a:t>What is the main mathematical idea? How does it develop? How is it connected to what students know? How is it connected to the grade level content and practice standards?</a:t>
            </a:r>
          </a:p>
        </p:txBody>
      </p:sp>
      <p:sp>
        <p:nvSpPr>
          <p:cNvPr id="6" name="Oval 5"/>
          <p:cNvSpPr>
            <a:spLocks noChangeAspect="1"/>
          </p:cNvSpPr>
          <p:nvPr/>
        </p:nvSpPr>
        <p:spPr>
          <a:xfrm>
            <a:off x="1620326" y="837366"/>
            <a:ext cx="5930840" cy="5786824"/>
          </a:xfrm>
          <a:prstGeom prst="ellipse">
            <a:avLst/>
          </a:prstGeom>
          <a:solidFill>
            <a:srgbClr val="3366FF">
              <a:alpha val="31000"/>
            </a:srgbClr>
          </a:solidFill>
          <a:ln>
            <a:noFill/>
          </a:ln>
          <a:effectLst>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627784" y="1772816"/>
            <a:ext cx="3915925" cy="3915925"/>
          </a:xfrm>
          <a:prstGeom prst="ellipse">
            <a:avLst/>
          </a:prstGeom>
          <a:solidFill>
            <a:srgbClr val="3366FF">
              <a:alpha val="25000"/>
            </a:srgbClr>
          </a:solidFill>
          <a:ln>
            <a:noFill/>
          </a:ln>
          <a:effectLst>
            <a:softEdge rad="101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3707904" y="2839620"/>
            <a:ext cx="1741508" cy="1741508"/>
          </a:xfrm>
          <a:prstGeom prst="ellipse">
            <a:avLst/>
          </a:prstGeom>
          <a:solidFill>
            <a:srgbClr val="3366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923928" y="3348281"/>
            <a:ext cx="1293900" cy="584775"/>
          </a:xfrm>
          <a:prstGeom prst="rect">
            <a:avLst/>
          </a:prstGeom>
          <a:noFill/>
        </p:spPr>
        <p:txBody>
          <a:bodyPr wrap="square" rtlCol="0">
            <a:spAutoFit/>
          </a:bodyPr>
          <a:lstStyle/>
          <a:p>
            <a:pPr algn="ctr"/>
            <a:r>
              <a:rPr lang="en-US" sz="1600" b="1" dirty="0" smtClean="0"/>
              <a:t>The Mathematics</a:t>
            </a:r>
            <a:endParaRPr lang="en-US" sz="1600" b="1" dirty="0"/>
          </a:p>
        </p:txBody>
      </p:sp>
      <p:sp>
        <p:nvSpPr>
          <p:cNvPr id="15" name="TextBox 14"/>
          <p:cNvSpPr txBox="1"/>
          <p:nvPr/>
        </p:nvSpPr>
        <p:spPr>
          <a:xfrm>
            <a:off x="1301238" y="0"/>
            <a:ext cx="7842761" cy="769441"/>
          </a:xfrm>
          <a:prstGeom prst="rect">
            <a:avLst/>
          </a:prstGeom>
          <a:solidFill>
            <a:schemeClr val="tx2">
              <a:lumMod val="60000"/>
              <a:lumOff val="40000"/>
              <a:alpha val="50000"/>
            </a:schemeClr>
          </a:solidFill>
        </p:spPr>
        <p:txBody>
          <a:bodyPr wrap="square" rtlCol="0">
            <a:spAutoFit/>
          </a:bodyPr>
          <a:lstStyle/>
          <a:p>
            <a:pPr algn="ctr"/>
            <a:endParaRPr lang="en-US" sz="400" b="1" dirty="0"/>
          </a:p>
          <a:p>
            <a:pPr algn="ctr"/>
            <a:r>
              <a:rPr lang="en-US" sz="1600" b="1" i="1" dirty="0" smtClean="0"/>
              <a:t>In what ways do classroom activities provide opportunities for students to become knowledgeable, flexible, and resourceful mathematical thinkers?</a:t>
            </a:r>
            <a:r>
              <a:rPr lang="en-US" sz="1600" b="1" dirty="0" smtClean="0"/>
              <a:t> </a:t>
            </a:r>
          </a:p>
          <a:p>
            <a:pPr algn="ctr"/>
            <a:endParaRPr lang="en-US" sz="800" b="1" dirty="0"/>
          </a:p>
        </p:txBody>
      </p:sp>
      <p:sp>
        <p:nvSpPr>
          <p:cNvPr id="16" name="TextBox 15"/>
          <p:cNvSpPr txBox="1"/>
          <p:nvPr/>
        </p:nvSpPr>
        <p:spPr>
          <a:xfrm>
            <a:off x="0" y="0"/>
            <a:ext cx="1301238" cy="769441"/>
          </a:xfrm>
          <a:prstGeom prst="rect">
            <a:avLst/>
          </a:prstGeom>
          <a:solidFill>
            <a:schemeClr val="tx2">
              <a:lumMod val="60000"/>
              <a:lumOff val="40000"/>
            </a:schemeClr>
          </a:solidFill>
        </p:spPr>
        <p:txBody>
          <a:bodyPr wrap="square" rtlCol="0">
            <a:spAutoFit/>
          </a:bodyPr>
          <a:lstStyle/>
          <a:p>
            <a:pPr algn="ctr"/>
            <a:endParaRPr lang="en-US" sz="400" b="1" dirty="0" smtClean="0"/>
          </a:p>
          <a:p>
            <a:pPr algn="ctr"/>
            <a:r>
              <a:rPr lang="en-US" sz="1600" b="1" dirty="0" smtClean="0"/>
              <a:t>The Mathematics</a:t>
            </a:r>
          </a:p>
          <a:p>
            <a:pPr algn="ctr"/>
            <a:endParaRPr lang="en-US" sz="800" dirty="0"/>
          </a:p>
        </p:txBody>
      </p:sp>
      <p:sp>
        <p:nvSpPr>
          <p:cNvPr id="18" name="TextBox 17"/>
          <p:cNvSpPr txBox="1"/>
          <p:nvPr/>
        </p:nvSpPr>
        <p:spPr>
          <a:xfrm>
            <a:off x="2555776" y="1124744"/>
            <a:ext cx="1080120" cy="707886"/>
          </a:xfrm>
          <a:prstGeom prst="rect">
            <a:avLst/>
          </a:prstGeom>
          <a:noFill/>
        </p:spPr>
        <p:txBody>
          <a:bodyPr wrap="square" rtlCol="0">
            <a:spAutoFit/>
          </a:bodyPr>
          <a:lstStyle/>
          <a:p>
            <a:pPr algn="ctr"/>
            <a:r>
              <a:rPr lang="en-US" sz="1000" dirty="0"/>
              <a:t>T</a:t>
            </a:r>
            <a:r>
              <a:rPr lang="en-US" sz="1000" dirty="0" smtClean="0"/>
              <a:t>he focus is a single procedure or concept in isolation</a:t>
            </a:r>
            <a:endParaRPr lang="en-US" sz="1000" dirty="0"/>
          </a:p>
        </p:txBody>
      </p:sp>
      <p:sp>
        <p:nvSpPr>
          <p:cNvPr id="19" name="TextBox 18"/>
          <p:cNvSpPr txBox="1"/>
          <p:nvPr/>
        </p:nvSpPr>
        <p:spPr>
          <a:xfrm>
            <a:off x="2574371" y="2204864"/>
            <a:ext cx="1277549" cy="553998"/>
          </a:xfrm>
          <a:prstGeom prst="rect">
            <a:avLst/>
          </a:prstGeom>
          <a:noFill/>
        </p:spPr>
        <p:txBody>
          <a:bodyPr wrap="square" rtlCol="0">
            <a:spAutoFit/>
          </a:bodyPr>
          <a:lstStyle/>
          <a:p>
            <a:pPr algn="ctr"/>
            <a:r>
              <a:rPr lang="en-US" sz="1000" dirty="0" smtClean="0"/>
              <a:t>A method is derived in a </a:t>
            </a:r>
            <a:r>
              <a:rPr lang="en-US" sz="1000" smtClean="0"/>
              <a:t>way that links to a basic idea</a:t>
            </a:r>
            <a:endParaRPr lang="en-US" sz="1000" dirty="0"/>
          </a:p>
        </p:txBody>
      </p:sp>
      <p:sp>
        <p:nvSpPr>
          <p:cNvPr id="20" name="TextBox 19"/>
          <p:cNvSpPr txBox="1"/>
          <p:nvPr/>
        </p:nvSpPr>
        <p:spPr>
          <a:xfrm>
            <a:off x="3125728" y="5161420"/>
            <a:ext cx="1357744" cy="553998"/>
          </a:xfrm>
          <a:prstGeom prst="rect">
            <a:avLst/>
          </a:prstGeom>
          <a:noFill/>
        </p:spPr>
        <p:txBody>
          <a:bodyPr wrap="square" rtlCol="0">
            <a:spAutoFit/>
          </a:bodyPr>
          <a:lstStyle/>
          <a:p>
            <a:pPr algn="ctr"/>
            <a:r>
              <a:rPr lang="en-US" sz="1000" dirty="0" smtClean="0"/>
              <a:t>Two ways of looking at a situation are </a:t>
            </a:r>
            <a:r>
              <a:rPr lang="en-US" sz="1000" smtClean="0"/>
              <a:t>linked mathematically</a:t>
            </a:r>
          </a:p>
        </p:txBody>
      </p:sp>
      <p:sp>
        <p:nvSpPr>
          <p:cNvPr id="21" name="TextBox 20"/>
          <p:cNvSpPr txBox="1"/>
          <p:nvPr/>
        </p:nvSpPr>
        <p:spPr>
          <a:xfrm>
            <a:off x="4939142" y="3873242"/>
            <a:ext cx="1509963" cy="707886"/>
          </a:xfrm>
          <a:prstGeom prst="rect">
            <a:avLst/>
          </a:prstGeom>
          <a:noFill/>
        </p:spPr>
        <p:txBody>
          <a:bodyPr wrap="square" rtlCol="0">
            <a:spAutoFit/>
          </a:bodyPr>
          <a:lstStyle/>
          <a:p>
            <a:pPr algn="ctr"/>
            <a:r>
              <a:rPr lang="en-US" sz="1000" dirty="0" smtClean="0"/>
              <a:t>Situations are mathematized  in ways that give meaning to symbols </a:t>
            </a:r>
            <a:endParaRPr lang="en-US" sz="1000" dirty="0"/>
          </a:p>
        </p:txBody>
      </p:sp>
      <p:sp>
        <p:nvSpPr>
          <p:cNvPr id="22" name="TextBox 21"/>
          <p:cNvSpPr txBox="1"/>
          <p:nvPr/>
        </p:nvSpPr>
        <p:spPr>
          <a:xfrm>
            <a:off x="2429273" y="3717032"/>
            <a:ext cx="990599" cy="707886"/>
          </a:xfrm>
          <a:prstGeom prst="rect">
            <a:avLst/>
          </a:prstGeom>
          <a:noFill/>
        </p:spPr>
        <p:txBody>
          <a:bodyPr wrap="square" rtlCol="0">
            <a:spAutoFit/>
          </a:bodyPr>
          <a:lstStyle/>
          <a:p>
            <a:pPr algn="ctr"/>
            <a:r>
              <a:rPr lang="en-US" sz="1000" dirty="0" smtClean="0"/>
              <a:t>Alternative approaches </a:t>
            </a:r>
            <a:r>
              <a:rPr lang="en-US" sz="1000" smtClean="0"/>
              <a:t>are compared and contrasted</a:t>
            </a:r>
            <a:endParaRPr lang="en-US" sz="1000" dirty="0"/>
          </a:p>
        </p:txBody>
      </p:sp>
      <p:sp>
        <p:nvSpPr>
          <p:cNvPr id="24" name="TextBox 23"/>
          <p:cNvSpPr txBox="1"/>
          <p:nvPr/>
        </p:nvSpPr>
        <p:spPr>
          <a:xfrm>
            <a:off x="2822812" y="2973536"/>
            <a:ext cx="1672142" cy="707886"/>
          </a:xfrm>
          <a:prstGeom prst="rect">
            <a:avLst/>
          </a:prstGeom>
          <a:noFill/>
        </p:spPr>
        <p:txBody>
          <a:bodyPr wrap="square" rtlCol="0">
            <a:spAutoFit/>
          </a:bodyPr>
          <a:lstStyle/>
          <a:p>
            <a:pPr algn="ctr"/>
            <a:r>
              <a:rPr lang="en-US" sz="1000" dirty="0" smtClean="0"/>
              <a:t>Concepts and procedures are viewed through different representations and applications</a:t>
            </a:r>
            <a:endParaRPr lang="en-US" sz="1000" dirty="0"/>
          </a:p>
        </p:txBody>
      </p:sp>
      <p:sp>
        <p:nvSpPr>
          <p:cNvPr id="25" name="TextBox 24"/>
          <p:cNvSpPr txBox="1"/>
          <p:nvPr/>
        </p:nvSpPr>
        <p:spPr>
          <a:xfrm>
            <a:off x="1482168" y="4526091"/>
            <a:ext cx="1245460" cy="707886"/>
          </a:xfrm>
          <a:prstGeom prst="rect">
            <a:avLst/>
          </a:prstGeom>
          <a:noFill/>
        </p:spPr>
        <p:txBody>
          <a:bodyPr wrap="square" rtlCol="0">
            <a:spAutoFit/>
          </a:bodyPr>
          <a:lstStyle/>
          <a:p>
            <a:pPr algn="ctr"/>
            <a:r>
              <a:rPr lang="en-US" sz="1000" dirty="0" smtClean="0"/>
              <a:t>Problem solving methods are presented as algorithms</a:t>
            </a:r>
            <a:endParaRPr lang="en-US" sz="1000" dirty="0"/>
          </a:p>
        </p:txBody>
      </p:sp>
      <p:sp>
        <p:nvSpPr>
          <p:cNvPr id="26" name="TextBox 25"/>
          <p:cNvSpPr txBox="1"/>
          <p:nvPr/>
        </p:nvSpPr>
        <p:spPr>
          <a:xfrm>
            <a:off x="3567432" y="4033499"/>
            <a:ext cx="1444647" cy="707886"/>
          </a:xfrm>
          <a:prstGeom prst="rect">
            <a:avLst/>
          </a:prstGeom>
          <a:noFill/>
        </p:spPr>
        <p:txBody>
          <a:bodyPr wrap="square" rtlCol="0">
            <a:spAutoFit/>
          </a:bodyPr>
          <a:lstStyle/>
          <a:p>
            <a:pPr algn="ctr"/>
            <a:r>
              <a:rPr lang="en-US" sz="1000" dirty="0" smtClean="0"/>
              <a:t>The lesson builds on and connects to </a:t>
            </a:r>
            <a:r>
              <a:rPr lang="en-US" sz="1000" smtClean="0"/>
              <a:t>mathematics the students know</a:t>
            </a:r>
            <a:endParaRPr lang="en-US" sz="1000" dirty="0"/>
          </a:p>
        </p:txBody>
      </p:sp>
      <p:sp>
        <p:nvSpPr>
          <p:cNvPr id="27" name="TextBox 26"/>
          <p:cNvSpPr txBox="1"/>
          <p:nvPr/>
        </p:nvSpPr>
        <p:spPr>
          <a:xfrm>
            <a:off x="4796637" y="3134088"/>
            <a:ext cx="1216177" cy="553998"/>
          </a:xfrm>
          <a:prstGeom prst="rect">
            <a:avLst/>
          </a:prstGeom>
          <a:noFill/>
        </p:spPr>
        <p:txBody>
          <a:bodyPr wrap="square" rtlCol="0">
            <a:spAutoFit/>
          </a:bodyPr>
          <a:lstStyle/>
          <a:p>
            <a:pPr algn="ctr"/>
            <a:r>
              <a:rPr lang="en-US" sz="1000" dirty="0" smtClean="0"/>
              <a:t>There </a:t>
            </a:r>
            <a:r>
              <a:rPr lang="en-US" sz="1000" smtClean="0"/>
              <a:t>are opportunities for </a:t>
            </a:r>
            <a:r>
              <a:rPr lang="en-US" sz="1000" dirty="0" smtClean="0"/>
              <a:t>strategic thinking</a:t>
            </a:r>
            <a:endParaRPr lang="en-US" sz="1000" dirty="0"/>
          </a:p>
        </p:txBody>
      </p:sp>
      <p:sp>
        <p:nvSpPr>
          <p:cNvPr id="28" name="TextBox 27"/>
          <p:cNvSpPr txBox="1"/>
          <p:nvPr/>
        </p:nvSpPr>
        <p:spPr>
          <a:xfrm>
            <a:off x="5168055" y="4806620"/>
            <a:ext cx="1181948" cy="553998"/>
          </a:xfrm>
          <a:prstGeom prst="rect">
            <a:avLst/>
          </a:prstGeom>
          <a:noFill/>
        </p:spPr>
        <p:txBody>
          <a:bodyPr wrap="square" rtlCol="0">
            <a:spAutoFit/>
          </a:bodyPr>
          <a:lstStyle/>
          <a:p>
            <a:pPr algn="ctr"/>
            <a:r>
              <a:rPr lang="en-US" sz="1000" dirty="0" smtClean="0"/>
              <a:t>A concept is applied in a real </a:t>
            </a:r>
            <a:r>
              <a:rPr lang="en-US" sz="1000" smtClean="0"/>
              <a:t>world context</a:t>
            </a:r>
            <a:endParaRPr lang="en-US" sz="1000" dirty="0"/>
          </a:p>
        </p:txBody>
      </p:sp>
      <p:sp>
        <p:nvSpPr>
          <p:cNvPr id="29" name="TextBox 28"/>
          <p:cNvSpPr txBox="1"/>
          <p:nvPr/>
        </p:nvSpPr>
        <p:spPr>
          <a:xfrm>
            <a:off x="5434412" y="5762319"/>
            <a:ext cx="1611014" cy="707886"/>
          </a:xfrm>
          <a:prstGeom prst="rect">
            <a:avLst/>
          </a:prstGeom>
          <a:noFill/>
        </p:spPr>
        <p:txBody>
          <a:bodyPr wrap="square" rtlCol="0">
            <a:spAutoFit/>
          </a:bodyPr>
          <a:lstStyle/>
          <a:p>
            <a:pPr algn="ctr"/>
            <a:r>
              <a:rPr lang="en-US" sz="1000" dirty="0" smtClean="0"/>
              <a:t>The content is below grade level in ways that do not support grade </a:t>
            </a:r>
            <a:r>
              <a:rPr lang="en-US" sz="1000" smtClean="0"/>
              <a:t>level objectives</a:t>
            </a:r>
            <a:endParaRPr lang="en-US" sz="1000" dirty="0"/>
          </a:p>
        </p:txBody>
      </p:sp>
      <p:sp>
        <p:nvSpPr>
          <p:cNvPr id="31" name="TextBox 30"/>
          <p:cNvSpPr txBox="1"/>
          <p:nvPr/>
        </p:nvSpPr>
        <p:spPr>
          <a:xfrm>
            <a:off x="6505701" y="1943834"/>
            <a:ext cx="990599" cy="553998"/>
          </a:xfrm>
          <a:prstGeom prst="rect">
            <a:avLst/>
          </a:prstGeom>
          <a:noFill/>
        </p:spPr>
        <p:txBody>
          <a:bodyPr wrap="square" rtlCol="0">
            <a:spAutoFit/>
          </a:bodyPr>
          <a:lstStyle/>
          <a:p>
            <a:pPr algn="ctr"/>
            <a:r>
              <a:rPr lang="en-US" sz="1000" dirty="0" smtClean="0"/>
              <a:t>Applications are unrealistic or contrived</a:t>
            </a:r>
            <a:endParaRPr lang="en-US" sz="1000" dirty="0"/>
          </a:p>
        </p:txBody>
      </p:sp>
      <p:sp>
        <p:nvSpPr>
          <p:cNvPr id="30" name="TextBox 29"/>
          <p:cNvSpPr txBox="1"/>
          <p:nvPr/>
        </p:nvSpPr>
        <p:spPr>
          <a:xfrm>
            <a:off x="4632391" y="1769213"/>
            <a:ext cx="1245460" cy="553998"/>
          </a:xfrm>
          <a:prstGeom prst="rect">
            <a:avLst/>
          </a:prstGeom>
          <a:noFill/>
        </p:spPr>
        <p:txBody>
          <a:bodyPr wrap="square" rtlCol="0">
            <a:spAutoFit/>
          </a:bodyPr>
          <a:lstStyle/>
          <a:p>
            <a:pPr algn="ctr"/>
            <a:r>
              <a:rPr lang="en-US" sz="1000" smtClean="0"/>
              <a:t>The lesson pulls together previous strands of content</a:t>
            </a:r>
            <a:endParaRPr lang="en-US" sz="1000" dirty="0"/>
          </a:p>
        </p:txBody>
      </p:sp>
      <p:sp>
        <p:nvSpPr>
          <p:cNvPr id="32" name="TextBox 31"/>
          <p:cNvSpPr txBox="1"/>
          <p:nvPr/>
        </p:nvSpPr>
        <p:spPr>
          <a:xfrm>
            <a:off x="5620250" y="2773481"/>
            <a:ext cx="1316023" cy="400110"/>
          </a:xfrm>
          <a:prstGeom prst="rect">
            <a:avLst/>
          </a:prstGeom>
          <a:noFill/>
        </p:spPr>
        <p:txBody>
          <a:bodyPr wrap="square" rtlCol="0">
            <a:spAutoFit/>
          </a:bodyPr>
          <a:lstStyle/>
          <a:p>
            <a:pPr algn="ctr"/>
            <a:r>
              <a:rPr lang="en-US" sz="1000" smtClean="0"/>
              <a:t>Previously studied ideas </a:t>
            </a:r>
            <a:r>
              <a:rPr lang="en-US" sz="1000" dirty="0" smtClean="0"/>
              <a:t>are generalized</a:t>
            </a:r>
          </a:p>
        </p:txBody>
      </p:sp>
      <p:sp>
        <p:nvSpPr>
          <p:cNvPr id="2" name="TextBox 1"/>
          <p:cNvSpPr txBox="1"/>
          <p:nvPr/>
        </p:nvSpPr>
        <p:spPr>
          <a:xfrm>
            <a:off x="4261550" y="2611941"/>
            <a:ext cx="1449581" cy="553998"/>
          </a:xfrm>
          <a:prstGeom prst="rect">
            <a:avLst/>
          </a:prstGeom>
          <a:noFill/>
        </p:spPr>
        <p:txBody>
          <a:bodyPr wrap="square" rtlCol="0">
            <a:spAutoFit/>
          </a:bodyPr>
          <a:lstStyle/>
          <a:p>
            <a:r>
              <a:rPr lang="en-US" sz="1000" dirty="0" smtClean="0"/>
              <a:t>The content supports the development of a “big idea” at grade level</a:t>
            </a:r>
            <a:endParaRPr lang="en-US" sz="1000" dirty="0"/>
          </a:p>
        </p:txBody>
      </p:sp>
      <p:sp>
        <p:nvSpPr>
          <p:cNvPr id="3" name="TextBox 2"/>
          <p:cNvSpPr txBox="1"/>
          <p:nvPr/>
        </p:nvSpPr>
        <p:spPr>
          <a:xfrm>
            <a:off x="2274952" y="5829849"/>
            <a:ext cx="1576968" cy="553998"/>
          </a:xfrm>
          <a:prstGeom prst="rect">
            <a:avLst/>
          </a:prstGeom>
          <a:noFill/>
        </p:spPr>
        <p:txBody>
          <a:bodyPr wrap="square" rtlCol="0">
            <a:spAutoFit/>
          </a:bodyPr>
          <a:lstStyle/>
          <a:p>
            <a:r>
              <a:rPr lang="en-US" sz="1000" dirty="0"/>
              <a:t>Content is </a:t>
            </a:r>
            <a:r>
              <a:rPr lang="en-US" sz="1000" smtClean="0"/>
              <a:t>routinized and </a:t>
            </a:r>
            <a:r>
              <a:rPr lang="en-US" sz="1000" dirty="0"/>
              <a:t>students are not engaged in sense making. </a:t>
            </a:r>
          </a:p>
        </p:txBody>
      </p:sp>
      <p:sp>
        <p:nvSpPr>
          <p:cNvPr id="4" name="TextBox 3"/>
          <p:cNvSpPr txBox="1"/>
          <p:nvPr/>
        </p:nvSpPr>
        <p:spPr>
          <a:xfrm>
            <a:off x="1007467" y="3050480"/>
            <a:ext cx="1372799" cy="553998"/>
          </a:xfrm>
          <a:prstGeom prst="rect">
            <a:avLst/>
          </a:prstGeom>
          <a:noFill/>
        </p:spPr>
        <p:txBody>
          <a:bodyPr wrap="square" rtlCol="0">
            <a:spAutoFit/>
          </a:bodyPr>
          <a:lstStyle/>
          <a:p>
            <a:r>
              <a:rPr lang="en-US" sz="1000" dirty="0" smtClean="0"/>
              <a:t>Opportunities to make connections are not taken advantage of</a:t>
            </a:r>
            <a:endParaRPr lang="en-US" sz="1000" dirty="0"/>
          </a:p>
        </p:txBody>
      </p:sp>
      <p:sp>
        <p:nvSpPr>
          <p:cNvPr id="5" name="TextBox 4"/>
          <p:cNvSpPr txBox="1"/>
          <p:nvPr/>
        </p:nvSpPr>
        <p:spPr>
          <a:xfrm>
            <a:off x="6505701" y="4174256"/>
            <a:ext cx="1454355" cy="707886"/>
          </a:xfrm>
          <a:prstGeom prst="rect">
            <a:avLst/>
          </a:prstGeom>
          <a:noFill/>
        </p:spPr>
        <p:txBody>
          <a:bodyPr wrap="square" rtlCol="0">
            <a:spAutoFit/>
          </a:bodyPr>
          <a:lstStyle/>
          <a:p>
            <a:r>
              <a:rPr lang="en-US" sz="1000" dirty="0" smtClean="0"/>
              <a:t>Content is not connected to students’ prior </a:t>
            </a:r>
            <a:r>
              <a:rPr lang="en-US" sz="1000" dirty="0"/>
              <a:t>knowledge and experience. </a:t>
            </a:r>
          </a:p>
        </p:txBody>
      </p:sp>
    </p:spTree>
    <p:extLst>
      <p:ext uri="{BB962C8B-B14F-4D97-AF65-F5344CB8AC3E}">
        <p14:creationId xmlns:p14="http://schemas.microsoft.com/office/powerpoint/2010/main" val="2079401502"/>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77264" y="445754"/>
            <a:ext cx="8150805" cy="776058"/>
          </a:xfrm>
        </p:spPr>
        <p:txBody>
          <a:bodyPr>
            <a:noAutofit/>
          </a:bodyPr>
          <a:lstStyle/>
          <a:p>
            <a:r>
              <a:rPr lang="en-US" sz="4000" dirty="0" smtClean="0">
                <a:solidFill>
                  <a:srgbClr val="0000FF"/>
                </a:solidFill>
                <a:latin typeface="+mn-lt"/>
                <a:cs typeface="Gotham-Book"/>
              </a:rPr>
              <a:t>Will these tools help?</a:t>
            </a:r>
            <a:endParaRPr lang="en-US" sz="4000" dirty="0">
              <a:solidFill>
                <a:srgbClr val="000000"/>
              </a:solidFill>
              <a:latin typeface="+mn-lt"/>
              <a:cs typeface="Arial"/>
            </a:endParaRPr>
          </a:p>
        </p:txBody>
      </p:sp>
      <p:sp>
        <p:nvSpPr>
          <p:cNvPr id="2" name="Subtitle 1"/>
          <p:cNvSpPr>
            <a:spLocks noGrp="1"/>
          </p:cNvSpPr>
          <p:nvPr>
            <p:ph type="subTitle" idx="1"/>
          </p:nvPr>
        </p:nvSpPr>
        <p:spPr>
          <a:xfrm>
            <a:off x="550075" y="1302434"/>
            <a:ext cx="8065083" cy="5266361"/>
          </a:xfrm>
        </p:spPr>
        <p:txBody>
          <a:bodyPr>
            <a:normAutofit/>
          </a:bodyPr>
          <a:lstStyle/>
          <a:p>
            <a:r>
              <a:rPr lang="en-US" sz="4000" dirty="0" smtClean="0">
                <a:solidFill>
                  <a:srgbClr val="0000FF"/>
                </a:solidFill>
              </a:rPr>
              <a:t>Time will tell. </a:t>
            </a:r>
          </a:p>
          <a:p>
            <a:r>
              <a:rPr lang="en-US" sz="4000" dirty="0" smtClean="0">
                <a:solidFill>
                  <a:srgbClr val="000000"/>
                </a:solidFill>
              </a:rPr>
              <a:t>But, they’re aimed at being supportive and adaptable (by virtue of problematizing).</a:t>
            </a:r>
          </a:p>
          <a:p>
            <a:r>
              <a:rPr lang="en-US" sz="4000" dirty="0" smtClean="0">
                <a:solidFill>
                  <a:srgbClr val="000000"/>
                </a:solidFill>
              </a:rPr>
              <a:t>And, some major school districts (Chicago, Oakland, </a:t>
            </a:r>
            <a:r>
              <a:rPr lang="en-US" sz="4000" dirty="0">
                <a:solidFill>
                  <a:srgbClr val="000000"/>
                </a:solidFill>
              </a:rPr>
              <a:t>S</a:t>
            </a:r>
            <a:r>
              <a:rPr lang="en-US" sz="4000" dirty="0" smtClean="0">
                <a:solidFill>
                  <a:srgbClr val="000000"/>
                </a:solidFill>
              </a:rPr>
              <a:t>an Francisco) are moving in TRU directions.</a:t>
            </a:r>
          </a:p>
        </p:txBody>
      </p:sp>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829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661" y="2451987"/>
            <a:ext cx="8366925" cy="776058"/>
          </a:xfrm>
        </p:spPr>
        <p:txBody>
          <a:bodyPr>
            <a:noAutofit/>
          </a:bodyPr>
          <a:lstStyle/>
          <a:p>
            <a:r>
              <a:rPr lang="en-US" sz="4000" dirty="0" smtClean="0">
                <a:solidFill>
                  <a:srgbClr val="0000FF"/>
                </a:solidFill>
                <a:latin typeface="+mn-lt"/>
                <a:cs typeface="Gotham-Book"/>
              </a:rPr>
              <a:t>Ask me how things are </a:t>
            </a:r>
            <a:r>
              <a:rPr lang="en-US" sz="4000" smtClean="0">
                <a:solidFill>
                  <a:srgbClr val="0000FF"/>
                </a:solidFill>
                <a:latin typeface="+mn-lt"/>
                <a:cs typeface="Gotham-Book"/>
              </a:rPr>
              <a:t>going, next </a:t>
            </a:r>
            <a:r>
              <a:rPr lang="en-US" sz="4000" dirty="0" smtClean="0">
                <a:solidFill>
                  <a:srgbClr val="0000FF"/>
                </a:solidFill>
                <a:latin typeface="+mn-lt"/>
                <a:cs typeface="Gotham-Book"/>
              </a:rPr>
              <a:t>year.</a:t>
            </a:r>
            <a:endParaRPr lang="en-US" sz="4000" dirty="0">
              <a:solidFill>
                <a:srgbClr val="000000"/>
              </a:solidFill>
              <a:latin typeface="+mn-lt"/>
              <a:cs typeface="Arial"/>
            </a:endParaRPr>
          </a:p>
        </p:txBody>
      </p:sp>
      <p:sp>
        <p:nvSpPr>
          <p:cNvPr id="2" name="Subtitle 1"/>
          <p:cNvSpPr>
            <a:spLocks noGrp="1"/>
          </p:cNvSpPr>
          <p:nvPr>
            <p:ph type="subTitle" idx="1"/>
          </p:nvPr>
        </p:nvSpPr>
        <p:spPr>
          <a:xfrm>
            <a:off x="622886" y="3308667"/>
            <a:ext cx="8065083" cy="1067833"/>
          </a:xfrm>
        </p:spPr>
        <p:txBody>
          <a:bodyPr>
            <a:normAutofit/>
          </a:bodyPr>
          <a:lstStyle/>
          <a:p>
            <a:r>
              <a:rPr lang="en-US" sz="4000" dirty="0" smtClean="0">
                <a:solidFill>
                  <a:srgbClr val="000000"/>
                </a:solidFill>
              </a:rPr>
              <a:t>And the year after</a:t>
            </a:r>
            <a:r>
              <a:rPr lang="mr-IN" sz="4000" dirty="0" smtClean="0">
                <a:solidFill>
                  <a:srgbClr val="000000"/>
                </a:solidFill>
              </a:rPr>
              <a:t>…</a:t>
            </a:r>
            <a:endParaRPr lang="en-US" sz="4000" dirty="0" smtClean="0">
              <a:solidFill>
                <a:srgbClr val="000000"/>
              </a:solidFill>
            </a:endParaRPr>
          </a:p>
        </p:txBody>
      </p:sp>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628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0854" y="347957"/>
            <a:ext cx="8561373" cy="6141855"/>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dirty="0" smtClean="0">
                <a:solidFill>
                  <a:schemeClr val="bg1"/>
                </a:solidFill>
                <a:cs typeface="Gotham-Book"/>
              </a:rPr>
              <a:t>THANKS!</a:t>
            </a:r>
            <a:endParaRPr lang="en-US" sz="8800" dirty="0">
              <a:solidFill>
                <a:schemeClr val="bg1"/>
              </a:solidFill>
              <a:cs typeface="Arial"/>
            </a:endParaRPr>
          </a:p>
        </p:txBody>
      </p:sp>
      <p:sp>
        <p:nvSpPr>
          <p:cNvPr id="3" name="Rectangle 2"/>
          <p:cNvSpPr/>
          <p:nvPr/>
        </p:nvSpPr>
        <p:spPr>
          <a:xfrm>
            <a:off x="134809" y="156085"/>
            <a:ext cx="8897441" cy="6541395"/>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5230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a:bodyPr>
          <a:lstStyle/>
          <a:p>
            <a:pPr marL="0" marR="32511" indent="0" algn="l" defTabSz="365760">
              <a:spcBef>
                <a:spcPts val="600"/>
              </a:spcBef>
              <a:buNone/>
              <a:defRPr sz="1800" b="0">
                <a:solidFill>
                  <a:srgbClr val="000000"/>
                </a:solidFill>
                <a:uFillTx/>
              </a:defRPr>
            </a:pPr>
            <a:r>
              <a:rPr lang="en-GB" sz="2800" dirty="0">
                <a:solidFill>
                  <a:schemeClr val="bg1"/>
                </a:solidFill>
                <a:latin typeface="+mj-lt"/>
              </a:rPr>
              <a:t>	</a:t>
            </a:r>
            <a:r>
              <a:rPr lang="en-GB" sz="2800" dirty="0" smtClean="0">
                <a:solidFill>
                  <a:schemeClr val="bg1"/>
                </a:solidFill>
                <a:latin typeface="+mj-lt"/>
              </a:rPr>
              <a:t>	</a:t>
            </a:r>
          </a:p>
          <a:p>
            <a:pPr marL="0" marR="32511" indent="0" algn="l" defTabSz="365760">
              <a:spcBef>
                <a:spcPts val="600"/>
              </a:spcBef>
              <a:buNone/>
              <a:defRPr sz="1800" b="0">
                <a:solidFill>
                  <a:srgbClr val="000000"/>
                </a:solidFill>
                <a:uFillTx/>
              </a:defRPr>
            </a:pPr>
            <a:r>
              <a:rPr lang="en-GB" sz="2000" b="1" dirty="0" smtClean="0">
                <a:solidFill>
                  <a:srgbClr val="FF0000"/>
                </a:solidFill>
                <a:latin typeface="+mj-lt"/>
              </a:rPr>
              <a:t>Impact-focused research in education  </a:t>
            </a:r>
          </a:p>
          <a:p>
            <a:pPr marL="0" marR="32511" indent="0" defTabSz="365760">
              <a:spcBef>
                <a:spcPts val="600"/>
              </a:spcBef>
              <a:buNone/>
              <a:defRPr sz="1800" b="0">
                <a:solidFill>
                  <a:srgbClr val="000000"/>
                </a:solidFill>
                <a:uFillTx/>
              </a:defRPr>
            </a:pPr>
            <a:r>
              <a:rPr lang="en-GB" sz="2000" b="1" dirty="0" smtClean="0">
                <a:solidFill>
                  <a:srgbClr val="FF0000"/>
                </a:solidFill>
                <a:latin typeface="+mj-lt"/>
              </a:rPr>
              <a:t>– how can it become more effective?</a:t>
            </a:r>
            <a:endParaRPr lang="en-GB" sz="200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4000" b="1" dirty="0" smtClean="0">
                <a:solidFill>
                  <a:srgbClr val="FFFFFF"/>
                </a:solidFill>
                <a:uFill>
                  <a:solidFill>
                    <a:srgbClr val="FFFFFF"/>
                  </a:solidFill>
                </a:uFill>
                <a:latin typeface="+mj-lt"/>
              </a:rPr>
              <a:t>That’s the problem for today </a:t>
            </a:r>
            <a:r>
              <a:rPr lang="en-GB" sz="3600" b="1" dirty="0" smtClean="0">
                <a:solidFill>
                  <a:srgbClr val="FFFFFF"/>
                </a:solidFill>
                <a:uFill>
                  <a:solidFill>
                    <a:srgbClr val="FFFFFF"/>
                  </a:solidFill>
                </a:uFill>
                <a:latin typeface="+mj-lt"/>
              </a:rPr>
              <a:t/>
            </a:r>
            <a:br>
              <a:rPr lang="en-GB" sz="3600" b="1" dirty="0" smtClean="0">
                <a:solidFill>
                  <a:srgbClr val="FFFFFF"/>
                </a:solidFill>
                <a:uFill>
                  <a:solidFill>
                    <a:srgbClr val="FFFFFF"/>
                  </a:solidFill>
                </a:uFill>
                <a:latin typeface="+mj-lt"/>
              </a:rPr>
            </a:br>
            <a:r>
              <a:rPr lang="en-GB" sz="2800" b="1" dirty="0" smtClean="0">
                <a:solidFill>
                  <a:srgbClr val="FFFFFF"/>
                </a:solidFill>
                <a:uFill>
                  <a:solidFill>
                    <a:srgbClr val="FFFFFF"/>
                  </a:solidFill>
                </a:uFill>
                <a:latin typeface="+mj-lt"/>
              </a:rPr>
              <a:t>– and, perhaps, the next 50 years</a:t>
            </a: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p:txBody>
      </p:sp>
    </p:spTree>
    <p:extLst>
      <p:ext uri="{BB962C8B-B14F-4D97-AF65-F5344CB8AC3E}">
        <p14:creationId xmlns:p14="http://schemas.microsoft.com/office/powerpoint/2010/main" val="42854860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a:bodyPr>
          <a:lstStyle/>
          <a:p>
            <a:pPr marL="0" marR="32511" indent="0" algn="l" defTabSz="365760">
              <a:spcBef>
                <a:spcPts val="600"/>
              </a:spcBef>
              <a:buNone/>
              <a:defRPr sz="1800" b="0">
                <a:solidFill>
                  <a:srgbClr val="000000"/>
                </a:solidFill>
                <a:uFillTx/>
              </a:defRPr>
            </a:pPr>
            <a:r>
              <a:rPr lang="en-GB" sz="2800" dirty="0">
                <a:solidFill>
                  <a:schemeClr val="bg1"/>
                </a:solidFill>
                <a:latin typeface="+mj-lt"/>
              </a:rPr>
              <a:t>	</a:t>
            </a:r>
            <a:r>
              <a:rPr lang="en-GB" sz="2800" dirty="0" smtClean="0">
                <a:solidFill>
                  <a:schemeClr val="bg1"/>
                </a:solidFill>
                <a:latin typeface="+mj-lt"/>
              </a:rPr>
              <a:t>	</a:t>
            </a:r>
          </a:p>
          <a:p>
            <a:pPr marL="0" marR="32511" indent="0" algn="l" defTabSz="365760">
              <a:spcBef>
                <a:spcPts val="600"/>
              </a:spcBef>
              <a:buNone/>
              <a:defRPr sz="1800" b="0">
                <a:solidFill>
                  <a:srgbClr val="000000"/>
                </a:solidFill>
                <a:uFillTx/>
              </a:defRPr>
            </a:pPr>
            <a:r>
              <a:rPr lang="en-GB" sz="2000" b="1" dirty="0" smtClean="0">
                <a:solidFill>
                  <a:srgbClr val="FF0000"/>
                </a:solidFill>
                <a:latin typeface="+mj-lt"/>
              </a:rPr>
              <a:t>Impact-focused research in education  </a:t>
            </a:r>
          </a:p>
          <a:p>
            <a:pPr marL="0" marR="32511" indent="0" defTabSz="365760">
              <a:spcBef>
                <a:spcPts val="600"/>
              </a:spcBef>
              <a:buNone/>
              <a:defRPr sz="1800" b="0">
                <a:solidFill>
                  <a:srgbClr val="000000"/>
                </a:solidFill>
                <a:uFillTx/>
              </a:defRPr>
            </a:pPr>
            <a:r>
              <a:rPr lang="en-GB" sz="2000" b="1" dirty="0" smtClean="0">
                <a:solidFill>
                  <a:srgbClr val="FF0000"/>
                </a:solidFill>
                <a:latin typeface="+mj-lt"/>
              </a:rPr>
              <a:t>– how can it become more effective?</a:t>
            </a:r>
            <a:endParaRPr lang="en-GB" sz="200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4000" b="1" dirty="0" smtClean="0">
                <a:solidFill>
                  <a:srgbClr val="FFFFFF"/>
                </a:solidFill>
                <a:uFill>
                  <a:solidFill>
                    <a:srgbClr val="FFFFFF"/>
                  </a:solidFill>
                </a:uFill>
                <a:latin typeface="+mj-lt"/>
              </a:rPr>
              <a:t>Lynne McClure</a:t>
            </a:r>
            <a:r>
              <a:rPr lang="en-GB" sz="3600" b="1" dirty="0" smtClean="0">
                <a:solidFill>
                  <a:srgbClr val="FFFFFF"/>
                </a:solidFill>
                <a:uFill>
                  <a:solidFill>
                    <a:srgbClr val="FFFFFF"/>
                  </a:solidFill>
                </a:uFill>
                <a:latin typeface="+mj-lt"/>
              </a:rPr>
              <a:t/>
            </a:r>
            <a:br>
              <a:rPr lang="en-GB" sz="3600" b="1" dirty="0" smtClean="0">
                <a:solidFill>
                  <a:srgbClr val="FFFFFF"/>
                </a:solidFill>
                <a:uFill>
                  <a:solidFill>
                    <a:srgbClr val="FFFFFF"/>
                  </a:solidFill>
                </a:uFill>
                <a:latin typeface="+mj-lt"/>
              </a:rPr>
            </a:br>
            <a:endParaRPr lang="en-GB" sz="2560" b="0" dirty="0" smtClean="0">
              <a:solidFill>
                <a:srgbClr val="FFFFFF"/>
              </a:solidFill>
              <a:uFill>
                <a:solidFill>
                  <a:srgbClr val="FFFFFF"/>
                </a:solidFill>
              </a:uFill>
              <a:latin typeface="+mj-lt"/>
            </a:endParaRPr>
          </a:p>
        </p:txBody>
      </p:sp>
    </p:spTree>
    <p:extLst>
      <p:ext uri="{BB962C8B-B14F-4D97-AF65-F5344CB8AC3E}">
        <p14:creationId xmlns:p14="http://schemas.microsoft.com/office/powerpoint/2010/main" val="2646181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693" y="2238931"/>
            <a:ext cx="4572000" cy="3323987"/>
          </a:xfrm>
          <a:prstGeom prst="rect">
            <a:avLst/>
          </a:prstGeom>
        </p:spPr>
        <p:txBody>
          <a:bodyPr lIns="121917" tIns="60958" rIns="121917" bIns="60958">
            <a:spAutoFit/>
          </a:bodyPr>
          <a:lstStyle/>
          <a:p>
            <a:pPr algn="ctr"/>
            <a:r>
              <a:rPr lang="en-US" sz="4300" dirty="0">
                <a:solidFill>
                  <a:srgbClr val="8E2050"/>
                </a:solidFill>
                <a:latin typeface="Century Gothic"/>
                <a:cs typeface="Century Gothic"/>
              </a:rPr>
              <a:t>To see ourselves as others see </a:t>
            </a:r>
            <a:r>
              <a:rPr lang="en-US" sz="4300" dirty="0">
                <a:solidFill>
                  <a:srgbClr val="8E2050"/>
                </a:solidFill>
                <a:latin typeface="Century Gothic"/>
                <a:cs typeface="Century Gothic"/>
              </a:rPr>
              <a:t>us</a:t>
            </a:r>
          </a:p>
          <a:p>
            <a:pPr algn="ctr"/>
            <a:endParaRPr lang="en-US" sz="4300" dirty="0">
              <a:solidFill>
                <a:srgbClr val="8E2050"/>
              </a:solidFill>
              <a:latin typeface="Century Gothic"/>
              <a:cs typeface="Century Gothic"/>
            </a:endParaRPr>
          </a:p>
          <a:p>
            <a:pPr algn="ctr"/>
            <a:endParaRPr lang="en-US" sz="4300" dirty="0">
              <a:solidFill>
                <a:srgbClr val="8E2050"/>
              </a:solidFill>
              <a:latin typeface="Century Gothic"/>
              <a:cs typeface="Century Gothic"/>
            </a:endParaRPr>
          </a:p>
          <a:p>
            <a:pPr algn="ctr"/>
            <a:r>
              <a:rPr lang="en-US" sz="1900" dirty="0">
                <a:solidFill>
                  <a:srgbClr val="8E2050"/>
                </a:solidFill>
                <a:latin typeface="Century Gothic"/>
                <a:cs typeface="Century Gothic"/>
              </a:rPr>
              <a:t>Lynne McClure</a:t>
            </a:r>
          </a:p>
          <a:p>
            <a:pPr algn="ctr"/>
            <a:r>
              <a:rPr lang="en-US" sz="1900" dirty="0">
                <a:solidFill>
                  <a:srgbClr val="8E2050"/>
                </a:solidFill>
                <a:latin typeface="Century Gothic"/>
                <a:cs typeface="Century Gothic"/>
              </a:rPr>
              <a:t>September 2017 </a:t>
            </a:r>
            <a:endParaRPr lang="en-US" sz="1900" dirty="0">
              <a:solidFill>
                <a:srgbClr val="8E2050"/>
              </a:solidFill>
              <a:latin typeface="Century Gothic"/>
              <a:cs typeface="Century Gothic"/>
            </a:endParaRPr>
          </a:p>
        </p:txBody>
      </p:sp>
      <p:pic>
        <p:nvPicPr>
          <p:cNvPr id="3" name="Picture 2"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0556" y="2820719"/>
            <a:ext cx="2286000" cy="1668867"/>
          </a:xfrm>
          <a:prstGeom prst="rect">
            <a:avLst/>
          </a:prstGeom>
        </p:spPr>
      </p:pic>
    </p:spTree>
    <p:extLst>
      <p:ext uri="{BB962C8B-B14F-4D97-AF65-F5344CB8AC3E}">
        <p14:creationId xmlns:p14="http://schemas.microsoft.com/office/powerpoint/2010/main" val="3964688172"/>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1655" y="1643679"/>
            <a:ext cx="7519368" cy="677104"/>
          </a:xfrm>
          <a:prstGeom prst="rect">
            <a:avLst/>
          </a:prstGeom>
          <a:noFill/>
        </p:spPr>
        <p:txBody>
          <a:bodyPr wrap="square" lIns="121917" tIns="60958" rIns="121917" bIns="60958" rtlCol="0">
            <a:spAutoFit/>
          </a:bodyPr>
          <a:lstStyle/>
          <a:p>
            <a:r>
              <a:rPr lang="en-US" dirty="0" smtClean="0">
                <a:solidFill>
                  <a:srgbClr val="09436A"/>
                </a:solidFill>
                <a:latin typeface="Century Gothic"/>
                <a:cs typeface="Century Gothic"/>
              </a:rPr>
              <a:t>Ourselves: researchers, design researchers</a:t>
            </a:r>
          </a:p>
          <a:p>
            <a:r>
              <a:rPr lang="en-US" dirty="0" smtClean="0">
                <a:solidFill>
                  <a:srgbClr val="09436A"/>
                </a:solidFill>
                <a:latin typeface="Century Gothic"/>
                <a:cs typeface="Century Gothic"/>
              </a:rPr>
              <a:t>Others: policy makers</a:t>
            </a:r>
            <a:endParaRPr lang="en-US" dirty="0">
              <a:solidFill>
                <a:srgbClr val="09436A"/>
              </a:solidFill>
              <a:latin typeface="Century Gothic"/>
              <a:cs typeface="Century Gothic"/>
            </a:endParaRPr>
          </a:p>
        </p:txBody>
      </p:sp>
      <p:pic>
        <p:nvPicPr>
          <p:cNvPr id="4" name="Picture 3" descr="imgr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78090" y="4076571"/>
            <a:ext cx="3392431" cy="2009899"/>
          </a:xfrm>
          <a:prstGeom prst="rect">
            <a:avLst/>
          </a:prstGeom>
        </p:spPr>
      </p:pic>
      <p:pic>
        <p:nvPicPr>
          <p:cNvPr id="5" name="Picture 4"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3364" y="3426448"/>
            <a:ext cx="5249333" cy="2760133"/>
          </a:xfrm>
          <a:prstGeom prst="rect">
            <a:avLst/>
          </a:prstGeom>
        </p:spPr>
      </p:pic>
    </p:spTree>
    <p:extLst>
      <p:ext uri="{BB962C8B-B14F-4D97-AF65-F5344CB8AC3E}">
        <p14:creationId xmlns:p14="http://schemas.microsoft.com/office/powerpoint/2010/main" val="3722536575"/>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363" y="1718391"/>
            <a:ext cx="7942644" cy="2893096"/>
          </a:xfrm>
          <a:prstGeom prst="rect">
            <a:avLst/>
          </a:prstGeom>
          <a:noFill/>
        </p:spPr>
        <p:txBody>
          <a:bodyPr wrap="square" lIns="121917" tIns="60958" rIns="121917" bIns="60958" rtlCol="0">
            <a:spAutoFit/>
          </a:bodyPr>
          <a:lstStyle/>
          <a:p>
            <a:endParaRPr lang="en-US" dirty="0" smtClean="0">
              <a:solidFill>
                <a:srgbClr val="09436A"/>
              </a:solidFill>
              <a:latin typeface="Century Gothic"/>
              <a:cs typeface="Century Gothic"/>
            </a:endParaRPr>
          </a:p>
          <a:p>
            <a:pPr marL="457189" indent="-457189">
              <a:buFont typeface="Arial"/>
              <a:buChar char="•"/>
            </a:pPr>
            <a:r>
              <a:rPr lang="en-US" dirty="0" smtClean="0">
                <a:solidFill>
                  <a:srgbClr val="09436A"/>
                </a:solidFill>
                <a:latin typeface="Century Gothic"/>
                <a:cs typeface="Century Gothic"/>
              </a:rPr>
              <a:t>Mathematics </a:t>
            </a:r>
            <a:r>
              <a:rPr lang="en-US" dirty="0">
                <a:solidFill>
                  <a:srgbClr val="09436A"/>
                </a:solidFill>
                <a:latin typeface="Century Gothic"/>
                <a:cs typeface="Century Gothic"/>
              </a:rPr>
              <a:t>is a core skill for </a:t>
            </a:r>
            <a:r>
              <a:rPr lang="en-US" dirty="0" smtClean="0">
                <a:solidFill>
                  <a:srgbClr val="09436A"/>
                </a:solidFill>
                <a:latin typeface="Century Gothic"/>
                <a:cs typeface="Century Gothic"/>
              </a:rPr>
              <a:t>citizenship</a:t>
            </a:r>
          </a:p>
          <a:p>
            <a:pPr marL="457189" indent="-457189">
              <a:buFont typeface="Arial"/>
              <a:buChar char="•"/>
            </a:pPr>
            <a:r>
              <a:rPr lang="en-US" dirty="0" smtClean="0">
                <a:solidFill>
                  <a:srgbClr val="09436A"/>
                </a:solidFill>
                <a:latin typeface="Century Gothic"/>
                <a:cs typeface="Century Gothic"/>
              </a:rPr>
              <a:t>A </a:t>
            </a:r>
            <a:r>
              <a:rPr lang="en-US" dirty="0">
                <a:solidFill>
                  <a:srgbClr val="09436A"/>
                </a:solidFill>
                <a:latin typeface="Century Gothic"/>
                <a:cs typeface="Century Gothic"/>
              </a:rPr>
              <a:t>mathematically well educated population will contribute to the country’s economic </a:t>
            </a:r>
            <a:r>
              <a:rPr lang="en-US" dirty="0" smtClean="0">
                <a:solidFill>
                  <a:srgbClr val="09436A"/>
                </a:solidFill>
                <a:latin typeface="Century Gothic"/>
                <a:cs typeface="Century Gothic"/>
              </a:rPr>
              <a:t>prosperity </a:t>
            </a:r>
            <a:endParaRPr lang="en-US" dirty="0">
              <a:solidFill>
                <a:srgbClr val="09436A"/>
              </a:solidFill>
              <a:latin typeface="Century Gothic"/>
              <a:cs typeface="Century Gothic"/>
            </a:endParaRPr>
          </a:p>
          <a:p>
            <a:pPr marL="457189" indent="-457189">
              <a:buFont typeface="Arial"/>
              <a:buChar char="•"/>
            </a:pPr>
            <a:r>
              <a:rPr lang="en-US" dirty="0" smtClean="0">
                <a:solidFill>
                  <a:srgbClr val="09436A"/>
                </a:solidFill>
                <a:latin typeface="Century Gothic"/>
                <a:cs typeface="Century Gothic"/>
              </a:rPr>
              <a:t>It’s a </a:t>
            </a:r>
            <a:r>
              <a:rPr lang="en-US" dirty="0">
                <a:solidFill>
                  <a:srgbClr val="09436A"/>
                </a:solidFill>
                <a:latin typeface="Century Gothic"/>
                <a:cs typeface="Century Gothic"/>
              </a:rPr>
              <a:t>tool for social justice</a:t>
            </a:r>
          </a:p>
          <a:p>
            <a:pPr marL="457189" indent="-457189">
              <a:buFont typeface="Arial"/>
              <a:buChar char="•"/>
            </a:pPr>
            <a:r>
              <a:rPr lang="en-US" dirty="0" smtClean="0">
                <a:solidFill>
                  <a:srgbClr val="09436A"/>
                </a:solidFill>
                <a:latin typeface="Century Gothic"/>
                <a:cs typeface="Century Gothic"/>
              </a:rPr>
              <a:t>Achievement in mathematics is one aspect of international </a:t>
            </a:r>
            <a:r>
              <a:rPr lang="en-US" dirty="0">
                <a:solidFill>
                  <a:srgbClr val="09436A"/>
                </a:solidFill>
                <a:latin typeface="Century Gothic"/>
                <a:cs typeface="Century Gothic"/>
              </a:rPr>
              <a:t>comparisons </a:t>
            </a:r>
            <a:r>
              <a:rPr lang="en-US" dirty="0" err="1" smtClean="0">
                <a:solidFill>
                  <a:srgbClr val="09436A"/>
                </a:solidFill>
                <a:latin typeface="Century Gothic"/>
                <a:cs typeface="Century Gothic"/>
              </a:rPr>
              <a:t>eg</a:t>
            </a:r>
            <a:r>
              <a:rPr lang="en-US" dirty="0" smtClean="0">
                <a:solidFill>
                  <a:srgbClr val="09436A"/>
                </a:solidFill>
                <a:latin typeface="Century Gothic"/>
                <a:cs typeface="Century Gothic"/>
              </a:rPr>
              <a:t> Pisa </a:t>
            </a:r>
          </a:p>
          <a:p>
            <a:pPr marL="457189" indent="-457189">
              <a:buFont typeface="Arial"/>
              <a:buChar char="•"/>
            </a:pPr>
            <a:r>
              <a:rPr lang="en-US" dirty="0" smtClean="0">
                <a:solidFill>
                  <a:srgbClr val="09436A"/>
                </a:solidFill>
                <a:latin typeface="Century Gothic"/>
                <a:cs typeface="Century Gothic"/>
              </a:rPr>
              <a:t>Part of </a:t>
            </a:r>
            <a:r>
              <a:rPr lang="en-US" dirty="0">
                <a:solidFill>
                  <a:srgbClr val="09436A"/>
                </a:solidFill>
                <a:latin typeface="Century Gothic"/>
                <a:cs typeface="Century Gothic"/>
              </a:rPr>
              <a:t>a personal </a:t>
            </a:r>
            <a:r>
              <a:rPr lang="en-US" dirty="0" smtClean="0">
                <a:solidFill>
                  <a:srgbClr val="09436A"/>
                </a:solidFill>
                <a:latin typeface="Century Gothic"/>
                <a:cs typeface="Century Gothic"/>
              </a:rPr>
              <a:t>philosophy of education</a:t>
            </a:r>
            <a:endParaRPr lang="en-US" dirty="0">
              <a:solidFill>
                <a:srgbClr val="09436A"/>
              </a:solidFill>
              <a:latin typeface="Century Gothic"/>
              <a:cs typeface="Century Gothic"/>
            </a:endParaRPr>
          </a:p>
          <a:p>
            <a:r>
              <a:rPr lang="en-US" dirty="0">
                <a:hlinkClick r:id="rId2"/>
              </a:rPr>
              <a:t>https://mathsreports.wordpress.com/overall-narrative/mathematics-is-important/</a:t>
            </a:r>
            <a:endParaRPr lang="en-US" dirty="0"/>
          </a:p>
          <a:p>
            <a:endParaRPr lang="en-US" dirty="0"/>
          </a:p>
        </p:txBody>
      </p:sp>
      <p:sp>
        <p:nvSpPr>
          <p:cNvPr id="4" name="TextBox 3"/>
          <p:cNvSpPr txBox="1"/>
          <p:nvPr/>
        </p:nvSpPr>
        <p:spPr>
          <a:xfrm>
            <a:off x="0" y="585803"/>
            <a:ext cx="9144000" cy="1272143"/>
          </a:xfrm>
          <a:prstGeom prst="rect">
            <a:avLst/>
          </a:prstGeom>
          <a:noFill/>
        </p:spPr>
        <p:txBody>
          <a:bodyPr wrap="square" lIns="121917" tIns="60958" rIns="121917" bIns="60958" rtlCol="0">
            <a:spAutoFit/>
          </a:bodyPr>
          <a:lstStyle/>
          <a:p>
            <a:r>
              <a:rPr lang="en-US" sz="3700" dirty="0">
                <a:solidFill>
                  <a:srgbClr val="660066"/>
                </a:solidFill>
                <a:latin typeface="Century Gothic"/>
                <a:cs typeface="Century Gothic"/>
              </a:rPr>
              <a:t>Why does our work matter to policy makers?</a:t>
            </a:r>
            <a:endParaRPr lang="en-US" sz="3700" dirty="0">
              <a:solidFill>
                <a:srgbClr val="660066"/>
              </a:solidFill>
              <a:latin typeface="Century Gothic"/>
              <a:cs typeface="Century Gothic"/>
            </a:endParaRPr>
          </a:p>
        </p:txBody>
      </p:sp>
    </p:spTree>
    <p:extLst>
      <p:ext uri="{BB962C8B-B14F-4D97-AF65-F5344CB8AC3E}">
        <p14:creationId xmlns:p14="http://schemas.microsoft.com/office/powerpoint/2010/main" val="2488529587"/>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363" y="1400096"/>
            <a:ext cx="7942644" cy="3170095"/>
          </a:xfrm>
          <a:prstGeom prst="rect">
            <a:avLst/>
          </a:prstGeom>
          <a:noFill/>
        </p:spPr>
        <p:txBody>
          <a:bodyPr wrap="square" lIns="121917" tIns="60958" rIns="121917" bIns="60958" rtlCol="0">
            <a:spAutoFit/>
          </a:bodyPr>
          <a:lstStyle/>
          <a:p>
            <a:endParaRPr lang="en-US" dirty="0" smtClean="0">
              <a:solidFill>
                <a:srgbClr val="09436A"/>
              </a:solidFill>
              <a:latin typeface="Century Gothic"/>
              <a:cs typeface="Century Gothic"/>
            </a:endParaRPr>
          </a:p>
          <a:p>
            <a:r>
              <a:rPr lang="en-US" dirty="0" smtClean="0">
                <a:solidFill>
                  <a:srgbClr val="09436A"/>
                </a:solidFill>
                <a:latin typeface="Century Gothic"/>
                <a:cs typeface="Century Gothic"/>
              </a:rPr>
              <a:t>Mathematics </a:t>
            </a:r>
            <a:r>
              <a:rPr lang="en-US" dirty="0">
                <a:solidFill>
                  <a:srgbClr val="09436A"/>
                </a:solidFill>
                <a:latin typeface="Century Gothic"/>
                <a:cs typeface="Century Gothic"/>
              </a:rPr>
              <a:t>is for human </a:t>
            </a:r>
            <a:r>
              <a:rPr lang="en-US" dirty="0" smtClean="0">
                <a:solidFill>
                  <a:srgbClr val="09436A"/>
                </a:solidFill>
                <a:latin typeface="Century Gothic"/>
                <a:cs typeface="Century Gothic"/>
              </a:rPr>
              <a:t>flourishing (Su, 2017) </a:t>
            </a:r>
            <a:endParaRPr lang="en-US" dirty="0">
              <a:solidFill>
                <a:srgbClr val="09436A"/>
              </a:solidFill>
              <a:latin typeface="Century Gothic"/>
              <a:cs typeface="Century Gothic"/>
            </a:endParaRPr>
          </a:p>
          <a:p>
            <a:pPr marL="457189" indent="-457189">
              <a:buFont typeface="Arial"/>
              <a:buChar char="•"/>
            </a:pPr>
            <a:r>
              <a:rPr lang="en-US" dirty="0">
                <a:solidFill>
                  <a:srgbClr val="09436A"/>
                </a:solidFill>
                <a:latin typeface="Century Gothic"/>
                <a:cs typeface="Century Gothic"/>
              </a:rPr>
              <a:t>play </a:t>
            </a:r>
          </a:p>
          <a:p>
            <a:pPr marL="457189" indent="-457189">
              <a:buFont typeface="Arial"/>
              <a:buChar char="•"/>
            </a:pPr>
            <a:r>
              <a:rPr lang="en-US" dirty="0">
                <a:solidFill>
                  <a:srgbClr val="09436A"/>
                </a:solidFill>
                <a:latin typeface="Century Gothic"/>
                <a:cs typeface="Century Gothic"/>
              </a:rPr>
              <a:t>beauty </a:t>
            </a:r>
          </a:p>
          <a:p>
            <a:pPr marL="457189" indent="-457189">
              <a:buFont typeface="Arial"/>
              <a:buChar char="•"/>
            </a:pPr>
            <a:r>
              <a:rPr lang="en-US" dirty="0">
                <a:solidFill>
                  <a:srgbClr val="09436A"/>
                </a:solidFill>
                <a:latin typeface="Century Gothic"/>
                <a:cs typeface="Century Gothic"/>
              </a:rPr>
              <a:t>truth </a:t>
            </a:r>
          </a:p>
          <a:p>
            <a:endParaRPr lang="en-US" dirty="0" smtClean="0">
              <a:solidFill>
                <a:srgbClr val="09436A"/>
              </a:solidFill>
              <a:latin typeface="Century Gothic"/>
              <a:cs typeface="Century Gothic"/>
            </a:endParaRPr>
          </a:p>
          <a:p>
            <a:r>
              <a:rPr lang="en-US" dirty="0" smtClean="0">
                <a:solidFill>
                  <a:srgbClr val="09436A"/>
                </a:solidFill>
                <a:latin typeface="Century Gothic"/>
                <a:cs typeface="Century Gothic"/>
              </a:rPr>
              <a:t>Social </a:t>
            </a:r>
            <a:r>
              <a:rPr lang="en-US" dirty="0">
                <a:solidFill>
                  <a:srgbClr val="09436A"/>
                </a:solidFill>
                <a:latin typeface="Century Gothic"/>
                <a:cs typeface="Century Gothic"/>
              </a:rPr>
              <a:t>justice</a:t>
            </a:r>
          </a:p>
          <a:p>
            <a:r>
              <a:rPr lang="en-US" dirty="0">
                <a:solidFill>
                  <a:srgbClr val="09436A"/>
                </a:solidFill>
                <a:latin typeface="Century Gothic"/>
                <a:cs typeface="Century Gothic"/>
              </a:rPr>
              <a:t>Future prosperity</a:t>
            </a:r>
          </a:p>
          <a:p>
            <a:r>
              <a:rPr lang="en-US" dirty="0">
                <a:solidFill>
                  <a:srgbClr val="09436A"/>
                </a:solidFill>
                <a:latin typeface="Century Gothic"/>
                <a:cs typeface="Century Gothic"/>
              </a:rPr>
              <a:t>Education for life</a:t>
            </a:r>
          </a:p>
          <a:p>
            <a:r>
              <a:rPr lang="en-US" dirty="0" smtClean="0">
                <a:hlinkClick r:id="rId3"/>
              </a:rPr>
              <a:t>https</a:t>
            </a:r>
            <a:r>
              <a:rPr lang="en-US" dirty="0">
                <a:hlinkClick r:id="rId3"/>
              </a:rPr>
              <a:t>://mathsreports.wordpress.com/overall-narrative/mathematics-is-important/</a:t>
            </a:r>
            <a:endParaRPr lang="en-US" dirty="0"/>
          </a:p>
          <a:p>
            <a:endParaRPr lang="en-US" dirty="0"/>
          </a:p>
        </p:txBody>
      </p:sp>
      <p:sp>
        <p:nvSpPr>
          <p:cNvPr id="4" name="TextBox 3"/>
          <p:cNvSpPr txBox="1"/>
          <p:nvPr/>
        </p:nvSpPr>
        <p:spPr>
          <a:xfrm>
            <a:off x="1" y="597701"/>
            <a:ext cx="7743455" cy="697627"/>
          </a:xfrm>
          <a:prstGeom prst="rect">
            <a:avLst/>
          </a:prstGeom>
          <a:noFill/>
        </p:spPr>
        <p:txBody>
          <a:bodyPr wrap="square" lIns="121917" tIns="60958" rIns="121917" bIns="60958" rtlCol="0">
            <a:spAutoFit/>
          </a:bodyPr>
          <a:lstStyle/>
          <a:p>
            <a:r>
              <a:rPr lang="en-US" sz="3700" dirty="0">
                <a:solidFill>
                  <a:srgbClr val="660066"/>
                </a:solidFill>
                <a:latin typeface="Century Gothic"/>
                <a:cs typeface="Century Gothic"/>
              </a:rPr>
              <a:t>Why does our work matter to us?</a:t>
            </a:r>
            <a:endParaRPr lang="en-US" sz="3700" dirty="0">
              <a:solidFill>
                <a:srgbClr val="660066"/>
              </a:solidFill>
              <a:latin typeface="Century Gothic"/>
              <a:cs typeface="Century Gothic"/>
            </a:endParaRPr>
          </a:p>
        </p:txBody>
      </p:sp>
    </p:spTree>
    <p:extLst>
      <p:ext uri="{BB962C8B-B14F-4D97-AF65-F5344CB8AC3E}">
        <p14:creationId xmlns:p14="http://schemas.microsoft.com/office/powerpoint/2010/main" val="3241775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3263929"/>
              </p:ext>
            </p:extLst>
          </p:nvPr>
        </p:nvGraphicFramePr>
        <p:xfrm>
          <a:off x="746957" y="672413"/>
          <a:ext cx="7618963" cy="478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6731633"/>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33435"/>
            <a:ext cx="4780527" cy="779701"/>
          </a:xfrm>
          <a:prstGeom prst="rect">
            <a:avLst/>
          </a:prstGeom>
          <a:noFill/>
        </p:spPr>
        <p:txBody>
          <a:bodyPr wrap="square" lIns="121917" tIns="60958" rIns="121917" bIns="60958" rtlCol="0">
            <a:spAutoFit/>
          </a:bodyPr>
          <a:lstStyle/>
          <a:p>
            <a:r>
              <a:rPr lang="en-US" sz="4300" dirty="0">
                <a:solidFill>
                  <a:srgbClr val="8E2050"/>
                </a:solidFill>
                <a:latin typeface="Century Gothic"/>
                <a:cs typeface="Century Gothic"/>
              </a:rPr>
              <a:t>A story</a:t>
            </a:r>
            <a:endParaRPr lang="en-US" sz="4300" dirty="0">
              <a:solidFill>
                <a:srgbClr val="8E2050"/>
              </a:solidFill>
              <a:latin typeface="Century Gothic"/>
              <a:cs typeface="Century Gothic"/>
            </a:endParaRPr>
          </a:p>
        </p:txBody>
      </p:sp>
      <p:pic>
        <p:nvPicPr>
          <p:cNvPr id="3" name="Picture 2" descr="imag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896181">
            <a:off x="2247142" y="2579208"/>
            <a:ext cx="5147733" cy="2810933"/>
          </a:xfrm>
          <a:prstGeom prst="rect">
            <a:avLst/>
          </a:prstGeom>
          <a:ln>
            <a:solidFill>
              <a:srgbClr val="8E2050"/>
            </a:solidFill>
          </a:ln>
        </p:spPr>
      </p:pic>
    </p:spTree>
    <p:extLst>
      <p:ext uri="{BB962C8B-B14F-4D97-AF65-F5344CB8AC3E}">
        <p14:creationId xmlns:p14="http://schemas.microsoft.com/office/powerpoint/2010/main" val="2222524010"/>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7593"/>
            <a:ext cx="6473629" cy="697627"/>
          </a:xfrm>
          <a:prstGeom prst="rect">
            <a:avLst/>
          </a:prstGeom>
          <a:noFill/>
        </p:spPr>
        <p:txBody>
          <a:bodyPr wrap="square" lIns="121917" tIns="60958" rIns="121917" bIns="60958" rtlCol="0">
            <a:spAutoFit/>
          </a:bodyPr>
          <a:lstStyle/>
          <a:p>
            <a:r>
              <a:rPr lang="en-US" sz="3700" dirty="0">
                <a:solidFill>
                  <a:srgbClr val="8E2050"/>
                </a:solidFill>
                <a:latin typeface="Century Gothic"/>
                <a:cs typeface="Century Gothic"/>
              </a:rPr>
              <a:t>Curriculum coherence</a:t>
            </a:r>
            <a:endParaRPr lang="en-US" sz="3700" dirty="0">
              <a:solidFill>
                <a:srgbClr val="8E2050"/>
              </a:solidFill>
              <a:latin typeface="Century Gothic"/>
              <a:cs typeface="Century Gothic"/>
            </a:endParaRPr>
          </a:p>
        </p:txBody>
      </p:sp>
      <p:sp>
        <p:nvSpPr>
          <p:cNvPr id="3" name="TextBox 2"/>
          <p:cNvSpPr txBox="1"/>
          <p:nvPr/>
        </p:nvSpPr>
        <p:spPr>
          <a:xfrm>
            <a:off x="697161" y="1875487"/>
            <a:ext cx="7793251" cy="2062099"/>
          </a:xfrm>
          <a:prstGeom prst="rect">
            <a:avLst/>
          </a:prstGeom>
          <a:noFill/>
        </p:spPr>
        <p:txBody>
          <a:bodyPr wrap="square" lIns="121917" tIns="60958" rIns="121917" bIns="60958" rtlCol="0">
            <a:spAutoFit/>
          </a:bodyPr>
          <a:lstStyle/>
          <a:p>
            <a:r>
              <a:rPr lang="en-US" dirty="0" smtClean="0">
                <a:solidFill>
                  <a:srgbClr val="09436A"/>
                </a:solidFill>
                <a:latin typeface="Century Gothic"/>
                <a:cs typeface="Century Gothic"/>
              </a:rPr>
              <a:t>..a </a:t>
            </a:r>
            <a:r>
              <a:rPr lang="en-US" dirty="0">
                <a:solidFill>
                  <a:srgbClr val="09436A"/>
                </a:solidFill>
                <a:latin typeface="Century Gothic"/>
                <a:cs typeface="Century Gothic"/>
              </a:rPr>
              <a:t>national curriculum should have content arranged in an order which is securely based in evidence associated with age-related progression, and all elements of the system (content, assessment, pedagogy, teacher training, teaching materials, incentives and drivers </a:t>
            </a:r>
            <a:r>
              <a:rPr lang="en-US" dirty="0" err="1">
                <a:solidFill>
                  <a:srgbClr val="09436A"/>
                </a:solidFill>
                <a:latin typeface="Century Gothic"/>
                <a:cs typeface="Century Gothic"/>
              </a:rPr>
              <a:t>etc</a:t>
            </a:r>
            <a:r>
              <a:rPr lang="en-US" dirty="0">
                <a:solidFill>
                  <a:srgbClr val="09436A"/>
                </a:solidFill>
                <a:latin typeface="Century Gothic"/>
                <a:cs typeface="Century Gothic"/>
              </a:rPr>
              <a:t>) should all line up and act in a concerted way to deliver public goods </a:t>
            </a:r>
            <a:endParaRPr lang="en-US" dirty="0" smtClean="0">
              <a:solidFill>
                <a:srgbClr val="09436A"/>
              </a:solidFill>
              <a:latin typeface="Century Gothic"/>
              <a:cs typeface="Century Gothic"/>
            </a:endParaRPr>
          </a:p>
          <a:p>
            <a:r>
              <a:rPr lang="en-US" dirty="0" smtClean="0">
                <a:solidFill>
                  <a:srgbClr val="09436A"/>
                </a:solidFill>
                <a:latin typeface="Century Gothic"/>
                <a:cs typeface="Century Gothic"/>
              </a:rPr>
              <a:t>Schmidt </a:t>
            </a:r>
            <a:r>
              <a:rPr lang="en-US" dirty="0">
                <a:solidFill>
                  <a:srgbClr val="09436A"/>
                </a:solidFill>
                <a:latin typeface="Century Gothic"/>
                <a:cs typeface="Century Gothic"/>
              </a:rPr>
              <a:t>&amp; </a:t>
            </a:r>
            <a:r>
              <a:rPr lang="en-US" dirty="0" err="1">
                <a:solidFill>
                  <a:srgbClr val="09436A"/>
                </a:solidFill>
                <a:latin typeface="Century Gothic"/>
                <a:cs typeface="Century Gothic"/>
              </a:rPr>
              <a:t>Prawat</a:t>
            </a:r>
            <a:r>
              <a:rPr lang="en-US" dirty="0">
                <a:solidFill>
                  <a:srgbClr val="09436A"/>
                </a:solidFill>
                <a:latin typeface="Century Gothic"/>
                <a:cs typeface="Century Gothic"/>
              </a:rPr>
              <a:t> </a:t>
            </a:r>
            <a:r>
              <a:rPr lang="en-US" dirty="0" smtClean="0">
                <a:solidFill>
                  <a:srgbClr val="09436A"/>
                </a:solidFill>
                <a:latin typeface="Century Gothic"/>
                <a:cs typeface="Century Gothic"/>
              </a:rPr>
              <a:t>2006</a:t>
            </a:r>
            <a:endParaRPr lang="en-US" dirty="0">
              <a:solidFill>
                <a:srgbClr val="09436A"/>
              </a:solidFill>
              <a:latin typeface="Century Gothic"/>
              <a:cs typeface="Century Gothic"/>
            </a:endParaRPr>
          </a:p>
        </p:txBody>
      </p:sp>
    </p:spTree>
    <p:extLst>
      <p:ext uri="{BB962C8B-B14F-4D97-AF65-F5344CB8AC3E}">
        <p14:creationId xmlns:p14="http://schemas.microsoft.com/office/powerpoint/2010/main" val="3674355331"/>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972" y="1369732"/>
            <a:ext cx="8291224" cy="2339098"/>
          </a:xfrm>
          <a:prstGeom prst="rect">
            <a:avLst/>
          </a:prstGeom>
          <a:noFill/>
        </p:spPr>
        <p:txBody>
          <a:bodyPr wrap="square" lIns="121917" tIns="60958" rIns="121917" bIns="60958" rtlCol="0">
            <a:spAutoFit/>
          </a:bodyPr>
          <a:lstStyle/>
          <a:p>
            <a:r>
              <a:rPr lang="en-US" dirty="0" smtClean="0">
                <a:solidFill>
                  <a:srgbClr val="09436A"/>
                </a:solidFill>
                <a:latin typeface="Century Gothic"/>
                <a:cs typeface="Century Gothic"/>
              </a:rPr>
              <a:t>1 </a:t>
            </a:r>
            <a:r>
              <a:rPr lang="en-US" dirty="0">
                <a:solidFill>
                  <a:srgbClr val="09436A"/>
                </a:solidFill>
                <a:latin typeface="Century Gothic"/>
                <a:cs typeface="Century Gothic"/>
              </a:rPr>
              <a:t>curriculum content (national curriculum specifications, textbooks, </a:t>
            </a:r>
            <a:r>
              <a:rPr lang="en-US" dirty="0" smtClean="0">
                <a:solidFill>
                  <a:srgbClr val="09436A"/>
                </a:solidFill>
                <a:latin typeface="Century Gothic"/>
                <a:cs typeface="Century Gothic"/>
              </a:rPr>
              <a:t>support materials</a:t>
            </a:r>
            <a:r>
              <a:rPr lang="en-US" dirty="0">
                <a:solidFill>
                  <a:srgbClr val="09436A"/>
                </a:solidFill>
                <a:latin typeface="Century Gothic"/>
                <a:cs typeface="Century Gothic"/>
              </a:rPr>
              <a:t>, etc.)</a:t>
            </a:r>
          </a:p>
          <a:p>
            <a:r>
              <a:rPr lang="en-US" dirty="0">
                <a:solidFill>
                  <a:srgbClr val="09436A"/>
                </a:solidFill>
                <a:latin typeface="Century Gothic"/>
                <a:cs typeface="Century Gothic"/>
              </a:rPr>
              <a:t>2 assessment and qualifications</a:t>
            </a:r>
          </a:p>
          <a:p>
            <a:r>
              <a:rPr lang="en-US" dirty="0">
                <a:solidFill>
                  <a:srgbClr val="09436A"/>
                </a:solidFill>
                <a:latin typeface="Century Gothic"/>
                <a:cs typeface="Century Gothic"/>
              </a:rPr>
              <a:t>3 national framework - system shape (e.g. routes, classes of qualifications)</a:t>
            </a:r>
          </a:p>
          <a:p>
            <a:r>
              <a:rPr lang="en-US" dirty="0">
                <a:solidFill>
                  <a:srgbClr val="09436A"/>
                </a:solidFill>
                <a:latin typeface="Century Gothic"/>
                <a:cs typeface="Century Gothic"/>
              </a:rPr>
              <a:t>4 inspection</a:t>
            </a:r>
          </a:p>
          <a:p>
            <a:r>
              <a:rPr lang="en-US" dirty="0">
                <a:solidFill>
                  <a:srgbClr val="09436A"/>
                </a:solidFill>
                <a:latin typeface="Century Gothic"/>
                <a:cs typeface="Century Gothic"/>
              </a:rPr>
              <a:t>5 pedagogy</a:t>
            </a:r>
          </a:p>
          <a:p>
            <a:r>
              <a:rPr lang="en-US" dirty="0">
                <a:solidFill>
                  <a:srgbClr val="09436A"/>
                </a:solidFill>
                <a:latin typeface="Century Gothic"/>
                <a:cs typeface="Century Gothic"/>
              </a:rPr>
              <a:t>6 professional development (levels and nature of teacher expertise</a:t>
            </a:r>
            <a:r>
              <a:rPr lang="en-US" dirty="0" smtClean="0">
                <a:solidFill>
                  <a:srgbClr val="09436A"/>
                </a:solidFill>
                <a:latin typeface="Century Gothic"/>
                <a:cs typeface="Century Gothic"/>
              </a:rPr>
              <a:t>)</a:t>
            </a:r>
            <a:endParaRPr lang="en-US" dirty="0">
              <a:solidFill>
                <a:srgbClr val="09436A"/>
              </a:solidFill>
              <a:latin typeface="Century Gothic"/>
              <a:cs typeface="Century Gothic"/>
            </a:endParaRPr>
          </a:p>
        </p:txBody>
      </p:sp>
      <p:sp>
        <p:nvSpPr>
          <p:cNvPr id="3" name="TextBox 2"/>
          <p:cNvSpPr txBox="1"/>
          <p:nvPr/>
        </p:nvSpPr>
        <p:spPr>
          <a:xfrm>
            <a:off x="1" y="412725"/>
            <a:ext cx="6498527" cy="697627"/>
          </a:xfrm>
          <a:prstGeom prst="rect">
            <a:avLst/>
          </a:prstGeom>
          <a:noFill/>
        </p:spPr>
        <p:txBody>
          <a:bodyPr wrap="square" lIns="121917" tIns="60958" rIns="121917" bIns="60958" rtlCol="0">
            <a:spAutoFit/>
          </a:bodyPr>
          <a:lstStyle/>
          <a:p>
            <a:r>
              <a:rPr lang="en-US" sz="3700" dirty="0">
                <a:solidFill>
                  <a:srgbClr val="8E2050"/>
                </a:solidFill>
                <a:latin typeface="Century Gothic"/>
                <a:cs typeface="Century Gothic"/>
              </a:rPr>
              <a:t>Control Factors</a:t>
            </a:r>
          </a:p>
        </p:txBody>
      </p:sp>
    </p:spTree>
    <p:extLst>
      <p:ext uri="{BB962C8B-B14F-4D97-AF65-F5344CB8AC3E}">
        <p14:creationId xmlns:p14="http://schemas.microsoft.com/office/powerpoint/2010/main" val="186087707"/>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263" y="1407534"/>
            <a:ext cx="7992440" cy="3170095"/>
          </a:xfrm>
          <a:prstGeom prst="rect">
            <a:avLst/>
          </a:prstGeom>
          <a:noFill/>
        </p:spPr>
        <p:txBody>
          <a:bodyPr wrap="square" lIns="121917" tIns="60958" rIns="121917" bIns="60958" rtlCol="0">
            <a:spAutoFit/>
          </a:bodyPr>
          <a:lstStyle/>
          <a:p>
            <a:r>
              <a:rPr lang="en-US" dirty="0">
                <a:solidFill>
                  <a:srgbClr val="09436A"/>
                </a:solidFill>
                <a:latin typeface="Century Gothic"/>
                <a:cs typeface="Century Gothic"/>
              </a:rPr>
              <a:t>7 institutional development</a:t>
            </a:r>
          </a:p>
          <a:p>
            <a:r>
              <a:rPr lang="en-US" dirty="0">
                <a:solidFill>
                  <a:srgbClr val="09436A"/>
                </a:solidFill>
                <a:latin typeface="Century Gothic"/>
                <a:cs typeface="Century Gothic"/>
              </a:rPr>
              <a:t>8 institutional forms and structures (e.g. size of schools, education phases)</a:t>
            </a:r>
          </a:p>
          <a:p>
            <a:r>
              <a:rPr lang="en-US" dirty="0">
                <a:solidFill>
                  <a:srgbClr val="09436A"/>
                </a:solidFill>
                <a:latin typeface="Century Gothic"/>
                <a:cs typeface="Century Gothic"/>
              </a:rPr>
              <a:t>9 allied social measures </a:t>
            </a:r>
            <a:r>
              <a:rPr lang="en-US" dirty="0" smtClean="0">
                <a:solidFill>
                  <a:srgbClr val="09436A"/>
                </a:solidFill>
                <a:latin typeface="Century Gothic"/>
                <a:cs typeface="Century Gothic"/>
              </a:rPr>
              <a:t>(linking </a:t>
            </a:r>
            <a:r>
              <a:rPr lang="en-US" dirty="0">
                <a:solidFill>
                  <a:srgbClr val="09436A"/>
                </a:solidFill>
                <a:latin typeface="Century Gothic"/>
                <a:cs typeface="Century Gothic"/>
              </a:rPr>
              <a:t>social care, health care </a:t>
            </a:r>
            <a:r>
              <a:rPr lang="en-US" dirty="0" smtClean="0">
                <a:solidFill>
                  <a:srgbClr val="09436A"/>
                </a:solidFill>
                <a:latin typeface="Century Gothic"/>
                <a:cs typeface="Century Gothic"/>
              </a:rPr>
              <a:t>and education</a:t>
            </a:r>
            <a:r>
              <a:rPr lang="en-US" dirty="0">
                <a:solidFill>
                  <a:srgbClr val="09436A"/>
                </a:solidFill>
                <a:latin typeface="Century Gothic"/>
                <a:cs typeface="Century Gothic"/>
              </a:rPr>
              <a:t>)</a:t>
            </a:r>
          </a:p>
          <a:p>
            <a:r>
              <a:rPr lang="en-US" dirty="0">
                <a:solidFill>
                  <a:srgbClr val="09436A"/>
                </a:solidFill>
                <a:latin typeface="Century Gothic"/>
                <a:cs typeface="Century Gothic"/>
              </a:rPr>
              <a:t>10 funding</a:t>
            </a:r>
          </a:p>
          <a:p>
            <a:r>
              <a:rPr lang="en-US" dirty="0">
                <a:solidFill>
                  <a:srgbClr val="09436A"/>
                </a:solidFill>
                <a:latin typeface="Century Gothic"/>
                <a:cs typeface="Century Gothic"/>
              </a:rPr>
              <a:t>11 governance (autonomy </a:t>
            </a:r>
            <a:r>
              <a:rPr lang="en-US" dirty="0" smtClean="0">
                <a:solidFill>
                  <a:srgbClr val="09436A"/>
                </a:solidFill>
                <a:latin typeface="Century Gothic"/>
                <a:cs typeface="Century Gothic"/>
              </a:rPr>
              <a:t>v </a:t>
            </a:r>
            <a:r>
              <a:rPr lang="en-US" dirty="0">
                <a:solidFill>
                  <a:srgbClr val="09436A"/>
                </a:solidFill>
                <a:latin typeface="Century Gothic"/>
                <a:cs typeface="Century Gothic"/>
              </a:rPr>
              <a:t>direct control)</a:t>
            </a:r>
          </a:p>
          <a:p>
            <a:r>
              <a:rPr lang="en-US" dirty="0">
                <a:solidFill>
                  <a:srgbClr val="09436A"/>
                </a:solidFill>
                <a:latin typeface="Century Gothic"/>
                <a:cs typeface="Century Gothic"/>
              </a:rPr>
              <a:t>12 accountability arrangements</a:t>
            </a:r>
          </a:p>
          <a:p>
            <a:r>
              <a:rPr lang="en-US" dirty="0">
                <a:solidFill>
                  <a:srgbClr val="09436A"/>
                </a:solidFill>
                <a:latin typeface="Century Gothic"/>
                <a:cs typeface="Century Gothic"/>
              </a:rPr>
              <a:t>13 selection and gatekeeping (e.g. university admissions requirements</a:t>
            </a:r>
            <a:r>
              <a:rPr lang="en-US" dirty="0" smtClean="0">
                <a:solidFill>
                  <a:srgbClr val="09436A"/>
                </a:solidFill>
                <a:latin typeface="Century Gothic"/>
                <a:cs typeface="Century Gothic"/>
              </a:rPr>
              <a:t>)               (Oates,2010</a:t>
            </a:r>
            <a:r>
              <a:rPr lang="en-US" dirty="0" smtClean="0">
                <a:solidFill>
                  <a:srgbClr val="09436A"/>
                </a:solidFill>
              </a:rPr>
              <a:t>) </a:t>
            </a:r>
            <a:endParaRPr lang="en-US" dirty="0">
              <a:solidFill>
                <a:srgbClr val="09436A"/>
              </a:solidFill>
            </a:endParaRPr>
          </a:p>
          <a:p>
            <a:endParaRPr lang="en-US" dirty="0"/>
          </a:p>
        </p:txBody>
      </p:sp>
      <p:sp>
        <p:nvSpPr>
          <p:cNvPr id="3" name="TextBox 2"/>
          <p:cNvSpPr txBox="1"/>
          <p:nvPr/>
        </p:nvSpPr>
        <p:spPr>
          <a:xfrm>
            <a:off x="1" y="505659"/>
            <a:ext cx="6598121" cy="697627"/>
          </a:xfrm>
          <a:prstGeom prst="rect">
            <a:avLst/>
          </a:prstGeom>
          <a:noFill/>
        </p:spPr>
        <p:txBody>
          <a:bodyPr wrap="square" lIns="121917" tIns="60958" rIns="121917" bIns="60958" rtlCol="0">
            <a:spAutoFit/>
          </a:bodyPr>
          <a:lstStyle/>
          <a:p>
            <a:r>
              <a:rPr lang="en-US" sz="3700" dirty="0">
                <a:solidFill>
                  <a:srgbClr val="8E2050"/>
                </a:solidFill>
                <a:latin typeface="Century Gothic"/>
                <a:cs typeface="Century Gothic"/>
              </a:rPr>
              <a:t>Control factors</a:t>
            </a:r>
            <a:endParaRPr lang="en-US" sz="3700" dirty="0">
              <a:solidFill>
                <a:srgbClr val="8E2050"/>
              </a:solidFill>
              <a:latin typeface="Century Gothic"/>
              <a:cs typeface="Century Gothic"/>
            </a:endParaRPr>
          </a:p>
        </p:txBody>
      </p:sp>
    </p:spTree>
    <p:extLst>
      <p:ext uri="{BB962C8B-B14F-4D97-AF65-F5344CB8AC3E}">
        <p14:creationId xmlns:p14="http://schemas.microsoft.com/office/powerpoint/2010/main" val="35456449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a:bodyPr>
          <a:lstStyle/>
          <a:p>
            <a:pPr marL="0" marR="32511" indent="0" algn="l" defTabSz="365760">
              <a:spcBef>
                <a:spcPts val="600"/>
              </a:spcBef>
              <a:buNone/>
              <a:defRPr sz="1800" b="0">
                <a:solidFill>
                  <a:srgbClr val="000000"/>
                </a:solidFill>
                <a:uFillTx/>
              </a:defRPr>
            </a:pPr>
            <a:r>
              <a:rPr lang="en-GB" sz="2800" dirty="0">
                <a:solidFill>
                  <a:schemeClr val="bg1"/>
                </a:solidFill>
                <a:latin typeface="+mj-lt"/>
              </a:rPr>
              <a:t>	</a:t>
            </a:r>
            <a:r>
              <a:rPr lang="en-GB" sz="2800" dirty="0" smtClean="0">
                <a:solidFill>
                  <a:schemeClr val="bg1"/>
                </a:solidFill>
                <a:latin typeface="+mj-lt"/>
              </a:rPr>
              <a:t>	</a:t>
            </a:r>
          </a:p>
          <a:p>
            <a:pPr marL="0" marR="32511" indent="0" algn="l" defTabSz="365760">
              <a:spcBef>
                <a:spcPts val="600"/>
              </a:spcBef>
              <a:buNone/>
              <a:defRPr sz="1800" b="0">
                <a:solidFill>
                  <a:srgbClr val="000000"/>
                </a:solidFill>
                <a:uFillTx/>
              </a:defRPr>
            </a:pPr>
            <a:r>
              <a:rPr lang="en-GB" sz="2000" b="1" dirty="0" smtClean="0">
                <a:solidFill>
                  <a:srgbClr val="FF0000"/>
                </a:solidFill>
                <a:latin typeface="+mj-lt"/>
              </a:rPr>
              <a:t>Impact-focused research in education  </a:t>
            </a:r>
          </a:p>
          <a:p>
            <a:pPr marL="0" marR="32511" indent="0" defTabSz="365760">
              <a:spcBef>
                <a:spcPts val="600"/>
              </a:spcBef>
              <a:buNone/>
              <a:defRPr sz="1800" b="0">
                <a:solidFill>
                  <a:srgbClr val="000000"/>
                </a:solidFill>
                <a:uFillTx/>
              </a:defRPr>
            </a:pPr>
            <a:r>
              <a:rPr lang="en-GB" sz="2000" b="1" dirty="0" smtClean="0">
                <a:solidFill>
                  <a:srgbClr val="FF0000"/>
                </a:solidFill>
                <a:latin typeface="+mj-lt"/>
              </a:rPr>
              <a:t>– how can it become more effective?</a:t>
            </a:r>
            <a:endParaRPr lang="en-GB" sz="200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4000" b="1" dirty="0" smtClean="0">
                <a:solidFill>
                  <a:srgbClr val="FFFFFF"/>
                </a:solidFill>
                <a:uFill>
                  <a:solidFill>
                    <a:srgbClr val="FFFFFF"/>
                  </a:solidFill>
                </a:uFill>
                <a:latin typeface="+mj-lt"/>
              </a:rPr>
              <a:t>Kaye Stacey</a:t>
            </a:r>
            <a:r>
              <a:rPr lang="en-GB" sz="3600" b="1" dirty="0" smtClean="0">
                <a:solidFill>
                  <a:srgbClr val="FFFFFF"/>
                </a:solidFill>
                <a:uFill>
                  <a:solidFill>
                    <a:srgbClr val="FFFFFF"/>
                  </a:solidFill>
                </a:uFill>
                <a:latin typeface="+mj-lt"/>
              </a:rPr>
              <a:t/>
            </a:r>
            <a:br>
              <a:rPr lang="en-GB" sz="3600" b="1" dirty="0" smtClean="0">
                <a:solidFill>
                  <a:srgbClr val="FFFFFF"/>
                </a:solidFill>
                <a:uFill>
                  <a:solidFill>
                    <a:srgbClr val="FFFFFF"/>
                  </a:solidFill>
                </a:uFill>
                <a:latin typeface="+mj-lt"/>
              </a:rPr>
            </a:br>
            <a:endParaRPr lang="en-GB" sz="2560" b="0" dirty="0" smtClean="0">
              <a:solidFill>
                <a:srgbClr val="FFFFFF"/>
              </a:solidFill>
              <a:uFill>
                <a:solidFill>
                  <a:srgbClr val="FFFFFF"/>
                </a:solidFill>
              </a:uFill>
              <a:latin typeface="+mj-lt"/>
            </a:endParaRPr>
          </a:p>
        </p:txBody>
      </p:sp>
    </p:spTree>
    <p:extLst>
      <p:ext uri="{BB962C8B-B14F-4D97-AF65-F5344CB8AC3E}">
        <p14:creationId xmlns:p14="http://schemas.microsoft.com/office/powerpoint/2010/main" val="31812167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574" y="506085"/>
            <a:ext cx="1749604" cy="697627"/>
          </a:xfrm>
          <a:prstGeom prst="rect">
            <a:avLst/>
          </a:prstGeom>
          <a:noFill/>
        </p:spPr>
        <p:txBody>
          <a:bodyPr wrap="none" lIns="121917" tIns="60958" rIns="121917" bIns="60958" rtlCol="0">
            <a:spAutoFit/>
          </a:bodyPr>
          <a:lstStyle/>
          <a:p>
            <a:r>
              <a:rPr lang="en-US" sz="3700" dirty="0">
                <a:solidFill>
                  <a:srgbClr val="660066"/>
                </a:solidFill>
                <a:latin typeface="Century Gothic"/>
                <a:cs typeface="Century Gothic"/>
              </a:rPr>
              <a:t>Japan</a:t>
            </a:r>
            <a:endParaRPr lang="en-US" sz="3700" dirty="0">
              <a:solidFill>
                <a:srgbClr val="660066"/>
              </a:solidFill>
              <a:latin typeface="Century Gothic"/>
              <a:cs typeface="Century Gothic"/>
            </a:endParaRPr>
          </a:p>
        </p:txBody>
      </p:sp>
      <p:pic>
        <p:nvPicPr>
          <p:cNvPr id="3" name="Picture 2"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4643" y="4768980"/>
            <a:ext cx="2640885" cy="1719425"/>
          </a:xfrm>
          <a:prstGeom prst="rect">
            <a:avLst/>
          </a:prstGeom>
        </p:spPr>
      </p:pic>
      <p:sp>
        <p:nvSpPr>
          <p:cNvPr id="4" name="TextBox 3"/>
          <p:cNvSpPr txBox="1"/>
          <p:nvPr/>
        </p:nvSpPr>
        <p:spPr>
          <a:xfrm>
            <a:off x="796755" y="1678575"/>
            <a:ext cx="7818151" cy="2339098"/>
          </a:xfrm>
          <a:prstGeom prst="rect">
            <a:avLst/>
          </a:prstGeom>
          <a:noFill/>
        </p:spPr>
        <p:txBody>
          <a:bodyPr wrap="square" lIns="121917" tIns="60958" rIns="121917" bIns="60958" rtlCol="0">
            <a:spAutoFit/>
          </a:bodyPr>
          <a:lstStyle/>
          <a:p>
            <a:r>
              <a:rPr lang="en-US" dirty="0" smtClean="0">
                <a:solidFill>
                  <a:srgbClr val="09436A"/>
                </a:solidFill>
                <a:latin typeface="Century Gothic"/>
                <a:cs typeface="Century Gothic"/>
              </a:rPr>
              <a:t>Iterative model of curriculum development</a:t>
            </a:r>
          </a:p>
          <a:p>
            <a:r>
              <a:rPr lang="en-US" dirty="0" smtClean="0">
                <a:solidFill>
                  <a:srgbClr val="09436A"/>
                </a:solidFill>
                <a:latin typeface="Century Gothic"/>
                <a:cs typeface="Century Gothic"/>
              </a:rPr>
              <a:t>Planned timescale (10, 5)</a:t>
            </a:r>
          </a:p>
          <a:p>
            <a:r>
              <a:rPr lang="en-US" dirty="0" smtClean="0">
                <a:solidFill>
                  <a:srgbClr val="09436A"/>
                </a:solidFill>
                <a:latin typeface="Century Gothic"/>
                <a:cs typeface="Century Gothic"/>
              </a:rPr>
              <a:t>Changes made in response to Lesson Study findings </a:t>
            </a:r>
          </a:p>
          <a:p>
            <a:r>
              <a:rPr lang="en-US" dirty="0" smtClean="0">
                <a:solidFill>
                  <a:srgbClr val="09436A"/>
                </a:solidFill>
                <a:latin typeface="Century Gothic"/>
                <a:cs typeface="Century Gothic"/>
              </a:rPr>
              <a:t>Teachers as solution not problem </a:t>
            </a:r>
          </a:p>
          <a:p>
            <a:r>
              <a:rPr lang="en-US" dirty="0" smtClean="0">
                <a:solidFill>
                  <a:srgbClr val="09436A"/>
                </a:solidFill>
                <a:latin typeface="Century Gothic"/>
                <a:cs typeface="Century Gothic"/>
              </a:rPr>
              <a:t>PD focused on implementation of curriculum </a:t>
            </a:r>
          </a:p>
          <a:p>
            <a:r>
              <a:rPr lang="en-US" dirty="0" smtClean="0">
                <a:solidFill>
                  <a:srgbClr val="09436A"/>
                </a:solidFill>
                <a:latin typeface="Century Gothic"/>
                <a:cs typeface="Century Gothic"/>
              </a:rPr>
              <a:t>Textbooks, assessments in same timescale  </a:t>
            </a:r>
          </a:p>
          <a:p>
            <a:endParaRPr lang="en-US" dirty="0" smtClean="0"/>
          </a:p>
          <a:p>
            <a:endParaRPr lang="en-US" dirty="0"/>
          </a:p>
        </p:txBody>
      </p:sp>
    </p:spTree>
    <p:extLst>
      <p:ext uri="{BB962C8B-B14F-4D97-AF65-F5344CB8AC3E}">
        <p14:creationId xmlns:p14="http://schemas.microsoft.com/office/powerpoint/2010/main" val="700317134"/>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2691"/>
            <a:ext cx="6100149" cy="697627"/>
          </a:xfrm>
          <a:prstGeom prst="rect">
            <a:avLst/>
          </a:prstGeom>
          <a:noFill/>
        </p:spPr>
        <p:txBody>
          <a:bodyPr wrap="square" lIns="121917" tIns="60958" rIns="121917" bIns="60958" rtlCol="0">
            <a:spAutoFit/>
          </a:bodyPr>
          <a:lstStyle/>
          <a:p>
            <a:r>
              <a:rPr lang="en-US" sz="3700" dirty="0" err="1">
                <a:solidFill>
                  <a:srgbClr val="660066"/>
                </a:solidFill>
                <a:latin typeface="Century Gothic"/>
                <a:cs typeface="Century Gothic"/>
              </a:rPr>
              <a:t>Maths</a:t>
            </a:r>
            <a:r>
              <a:rPr lang="en-US" sz="3700" dirty="0">
                <a:solidFill>
                  <a:srgbClr val="660066"/>
                </a:solidFill>
                <a:latin typeface="Century Gothic"/>
                <a:cs typeface="Century Gothic"/>
              </a:rPr>
              <a:t> for post-16</a:t>
            </a:r>
            <a:endParaRPr lang="en-US" sz="3700" dirty="0">
              <a:solidFill>
                <a:srgbClr val="660066"/>
              </a:solidFill>
              <a:latin typeface="Century Gothic"/>
              <a:cs typeface="Century Gothic"/>
            </a:endParaRPr>
          </a:p>
        </p:txBody>
      </p:sp>
      <p:sp>
        <p:nvSpPr>
          <p:cNvPr id="3" name="TextBox 2"/>
          <p:cNvSpPr txBox="1"/>
          <p:nvPr/>
        </p:nvSpPr>
        <p:spPr>
          <a:xfrm>
            <a:off x="921246" y="1579506"/>
            <a:ext cx="7394876" cy="2616097"/>
          </a:xfrm>
          <a:prstGeom prst="rect">
            <a:avLst/>
          </a:prstGeom>
          <a:noFill/>
        </p:spPr>
        <p:txBody>
          <a:bodyPr wrap="square" lIns="121917" tIns="60958" rIns="121917" bIns="60958" rtlCol="0">
            <a:spAutoFit/>
          </a:bodyPr>
          <a:lstStyle/>
          <a:p>
            <a:r>
              <a:rPr lang="en-US" dirty="0" smtClean="0">
                <a:solidFill>
                  <a:srgbClr val="09436A"/>
                </a:solidFill>
                <a:latin typeface="Century Gothic"/>
                <a:cs typeface="Century Gothic"/>
              </a:rPr>
              <a:t>A prime example of policy decisions which cut across each other:</a:t>
            </a:r>
          </a:p>
          <a:p>
            <a:r>
              <a:rPr lang="en-US" dirty="0" smtClean="0">
                <a:solidFill>
                  <a:srgbClr val="09436A"/>
                </a:solidFill>
                <a:latin typeface="Century Gothic"/>
                <a:cs typeface="Century Gothic"/>
              </a:rPr>
              <a:t>Main aim: increase participation post 16</a:t>
            </a:r>
          </a:p>
          <a:p>
            <a:pPr marL="609585" indent="-609585">
              <a:buFontTx/>
              <a:buAutoNum type="arabicPeriod"/>
            </a:pPr>
            <a:r>
              <a:rPr lang="en-US" dirty="0">
                <a:solidFill>
                  <a:srgbClr val="09436A"/>
                </a:solidFill>
                <a:latin typeface="Century Gothic"/>
                <a:cs typeface="Century Gothic"/>
              </a:rPr>
              <a:t>GCSE </a:t>
            </a:r>
            <a:r>
              <a:rPr lang="en-US" dirty="0" err="1">
                <a:solidFill>
                  <a:srgbClr val="09436A"/>
                </a:solidFill>
                <a:latin typeface="Century Gothic"/>
                <a:cs typeface="Century Gothic"/>
              </a:rPr>
              <a:t>resits</a:t>
            </a:r>
            <a:r>
              <a:rPr lang="en-US" dirty="0">
                <a:solidFill>
                  <a:srgbClr val="09436A"/>
                </a:solidFill>
                <a:latin typeface="Century Gothic"/>
                <a:cs typeface="Century Gothic"/>
              </a:rPr>
              <a:t> = more students = even more teachers</a:t>
            </a:r>
          </a:p>
          <a:p>
            <a:pPr marL="609585" indent="-609585">
              <a:buFontTx/>
              <a:buAutoNum type="arabicPeriod"/>
            </a:pPr>
            <a:r>
              <a:rPr lang="en-US" dirty="0">
                <a:solidFill>
                  <a:srgbClr val="09436A"/>
                </a:solidFill>
                <a:latin typeface="Century Gothic"/>
                <a:cs typeface="Century Gothic"/>
              </a:rPr>
              <a:t>Workforce </a:t>
            </a:r>
            <a:r>
              <a:rPr lang="en-US" dirty="0" smtClean="0">
                <a:solidFill>
                  <a:srgbClr val="09436A"/>
                </a:solidFill>
                <a:latin typeface="Century Gothic"/>
                <a:cs typeface="Century Gothic"/>
              </a:rPr>
              <a:t>planning:  £65 million</a:t>
            </a:r>
          </a:p>
          <a:p>
            <a:pPr marL="609585" indent="-609585">
              <a:buFontTx/>
              <a:buAutoNum type="arabicPeriod"/>
            </a:pPr>
            <a:r>
              <a:rPr lang="en-US" dirty="0" smtClean="0">
                <a:solidFill>
                  <a:srgbClr val="09436A"/>
                </a:solidFill>
                <a:latin typeface="Century Gothic"/>
                <a:cs typeface="Century Gothic"/>
              </a:rPr>
              <a:t>Funding changes</a:t>
            </a:r>
          </a:p>
          <a:p>
            <a:pPr marL="609585" indent="-609585">
              <a:buAutoNum type="arabicPeriod"/>
            </a:pPr>
            <a:r>
              <a:rPr lang="en-US" dirty="0" smtClean="0">
                <a:solidFill>
                  <a:srgbClr val="09436A"/>
                </a:solidFill>
                <a:latin typeface="Century Gothic"/>
                <a:cs typeface="Century Gothic"/>
              </a:rPr>
              <a:t>GCSE grading changes</a:t>
            </a:r>
          </a:p>
          <a:p>
            <a:pPr marL="609585" indent="-609585">
              <a:buAutoNum type="arabicPeriod"/>
            </a:pPr>
            <a:r>
              <a:rPr lang="en-US" dirty="0" smtClean="0">
                <a:solidFill>
                  <a:srgbClr val="09436A"/>
                </a:solidFill>
                <a:latin typeface="Century Gothic"/>
                <a:cs typeface="Century Gothic"/>
              </a:rPr>
              <a:t>Core </a:t>
            </a:r>
            <a:r>
              <a:rPr lang="en-US" dirty="0" err="1">
                <a:solidFill>
                  <a:srgbClr val="09436A"/>
                </a:solidFill>
                <a:latin typeface="Century Gothic"/>
                <a:cs typeface="Century Gothic"/>
              </a:rPr>
              <a:t>Maths</a:t>
            </a:r>
            <a:r>
              <a:rPr lang="en-US" dirty="0">
                <a:solidFill>
                  <a:srgbClr val="09436A"/>
                </a:solidFill>
                <a:latin typeface="Century Gothic"/>
                <a:cs typeface="Century Gothic"/>
              </a:rPr>
              <a:t>, Underground </a:t>
            </a:r>
            <a:r>
              <a:rPr lang="en-US" dirty="0" err="1">
                <a:solidFill>
                  <a:srgbClr val="09436A"/>
                </a:solidFill>
                <a:latin typeface="Century Gothic"/>
                <a:cs typeface="Century Gothic"/>
              </a:rPr>
              <a:t>Maths</a:t>
            </a:r>
            <a:endParaRPr lang="en-US" dirty="0">
              <a:solidFill>
                <a:srgbClr val="09436A"/>
              </a:solidFill>
              <a:latin typeface="Century Gothic"/>
              <a:cs typeface="Century Gothic"/>
            </a:endParaRPr>
          </a:p>
          <a:p>
            <a:endParaRPr lang="en-US" dirty="0">
              <a:latin typeface="Century Gothic"/>
              <a:cs typeface="Century Gothic"/>
            </a:endParaRPr>
          </a:p>
        </p:txBody>
      </p:sp>
    </p:spTree>
    <p:extLst>
      <p:ext uri="{BB962C8B-B14F-4D97-AF65-F5344CB8AC3E}">
        <p14:creationId xmlns:p14="http://schemas.microsoft.com/office/powerpoint/2010/main" val="1380022268"/>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28 at 22.18.5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4141" y="1291025"/>
            <a:ext cx="6769860" cy="5331791"/>
          </a:xfrm>
          <a:prstGeom prst="rect">
            <a:avLst/>
          </a:prstGeom>
        </p:spPr>
      </p:pic>
      <p:pic>
        <p:nvPicPr>
          <p:cNvPr id="4" name="Picture 3" descr="Screen Shot 2017-09-28 at 22.20.5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3006"/>
            <a:ext cx="3246179" cy="1134727"/>
          </a:xfrm>
          <a:prstGeom prst="rect">
            <a:avLst/>
          </a:prstGeom>
        </p:spPr>
      </p:pic>
    </p:spTree>
    <p:extLst>
      <p:ext uri="{BB962C8B-B14F-4D97-AF65-F5344CB8AC3E}">
        <p14:creationId xmlns:p14="http://schemas.microsoft.com/office/powerpoint/2010/main" val="3370216968"/>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909" y="856062"/>
            <a:ext cx="7743268" cy="2893096"/>
          </a:xfrm>
          <a:prstGeom prst="rect">
            <a:avLst/>
          </a:prstGeom>
          <a:noFill/>
        </p:spPr>
        <p:txBody>
          <a:bodyPr wrap="square" lIns="121917" tIns="60958" rIns="121917" bIns="60958" rtlCol="0">
            <a:spAutoFit/>
          </a:bodyPr>
          <a:lstStyle/>
          <a:p>
            <a:r>
              <a:rPr lang="en-US" dirty="0" err="1" smtClean="0">
                <a:solidFill>
                  <a:srgbClr val="09436A"/>
                </a:solidFill>
                <a:latin typeface="Century Gothic"/>
                <a:cs typeface="Century Gothic"/>
              </a:rPr>
              <a:t>DfE</a:t>
            </a:r>
            <a:r>
              <a:rPr lang="en-US" dirty="0" smtClean="0">
                <a:solidFill>
                  <a:srgbClr val="09436A"/>
                </a:solidFill>
                <a:latin typeface="Century Gothic"/>
                <a:cs typeface="Century Gothic"/>
              </a:rPr>
              <a:t> funded (</a:t>
            </a:r>
            <a:r>
              <a:rPr lang="en-US" dirty="0">
                <a:solidFill>
                  <a:srgbClr val="09436A"/>
                </a:solidFill>
                <a:latin typeface="Century Gothic"/>
                <a:cs typeface="Century Gothic"/>
              </a:rPr>
              <a:t>G</a:t>
            </a:r>
            <a:r>
              <a:rPr lang="en-US" dirty="0" smtClean="0">
                <a:solidFill>
                  <a:srgbClr val="09436A"/>
                </a:solidFill>
                <a:latin typeface="Century Gothic"/>
                <a:cs typeface="Century Gothic"/>
              </a:rPr>
              <a:t>ove)</a:t>
            </a:r>
          </a:p>
          <a:p>
            <a:r>
              <a:rPr lang="en-US" dirty="0" smtClean="0">
                <a:solidFill>
                  <a:srgbClr val="09436A"/>
                </a:solidFill>
                <a:latin typeface="Century Gothic"/>
                <a:cs typeface="Century Gothic"/>
              </a:rPr>
              <a:t>Meets aims of new NC</a:t>
            </a:r>
          </a:p>
          <a:p>
            <a:r>
              <a:rPr lang="en-US" dirty="0" smtClean="0">
                <a:solidFill>
                  <a:srgbClr val="09436A"/>
                </a:solidFill>
                <a:latin typeface="Century Gothic"/>
                <a:cs typeface="Century Gothic"/>
              </a:rPr>
              <a:t>Increasing take up and feedback</a:t>
            </a:r>
          </a:p>
          <a:p>
            <a:r>
              <a:rPr lang="en-US" dirty="0" smtClean="0">
                <a:solidFill>
                  <a:srgbClr val="09436A"/>
                </a:solidFill>
                <a:latin typeface="Century Gothic"/>
                <a:cs typeface="Century Gothic"/>
              </a:rPr>
              <a:t>Well connected to other </a:t>
            </a:r>
            <a:r>
              <a:rPr lang="en-US" dirty="0" err="1" smtClean="0">
                <a:solidFill>
                  <a:srgbClr val="09436A"/>
                </a:solidFill>
                <a:latin typeface="Century Gothic"/>
                <a:cs typeface="Century Gothic"/>
              </a:rPr>
              <a:t>maths</a:t>
            </a:r>
            <a:r>
              <a:rPr lang="en-US" dirty="0" smtClean="0">
                <a:solidFill>
                  <a:srgbClr val="09436A"/>
                </a:solidFill>
                <a:latin typeface="Century Gothic"/>
                <a:cs typeface="Century Gothic"/>
              </a:rPr>
              <a:t> education projects</a:t>
            </a:r>
          </a:p>
          <a:p>
            <a:r>
              <a:rPr lang="en-US" dirty="0">
                <a:solidFill>
                  <a:srgbClr val="09436A"/>
                </a:solidFill>
                <a:latin typeface="Century Gothic"/>
                <a:cs typeface="Century Gothic"/>
              </a:rPr>
              <a:t>Connected resources and PD</a:t>
            </a:r>
          </a:p>
          <a:p>
            <a:endParaRPr lang="en-US" dirty="0">
              <a:solidFill>
                <a:srgbClr val="09436A"/>
              </a:solidFill>
              <a:latin typeface="Century Gothic"/>
              <a:cs typeface="Century Gothic"/>
            </a:endParaRPr>
          </a:p>
          <a:p>
            <a:r>
              <a:rPr lang="en-US" dirty="0" smtClean="0">
                <a:solidFill>
                  <a:srgbClr val="09436A"/>
                </a:solidFill>
                <a:latin typeface="Century Gothic"/>
                <a:cs typeface="Century Gothic"/>
              </a:rPr>
              <a:t>Embodies design cycle </a:t>
            </a:r>
          </a:p>
          <a:p>
            <a:r>
              <a:rPr lang="en-US" dirty="0" smtClean="0">
                <a:solidFill>
                  <a:srgbClr val="09436A"/>
                </a:solidFill>
                <a:latin typeface="Century Gothic"/>
                <a:cs typeface="Century Gothic"/>
              </a:rPr>
              <a:t>Embedded philosophy </a:t>
            </a:r>
          </a:p>
          <a:p>
            <a:r>
              <a:rPr lang="en-US" dirty="0" smtClean="0">
                <a:solidFill>
                  <a:srgbClr val="09436A"/>
                </a:solidFill>
                <a:latin typeface="Century Gothic"/>
                <a:cs typeface="Century Gothic"/>
              </a:rPr>
              <a:t>Integrity &amp; connectedness of </a:t>
            </a:r>
            <a:r>
              <a:rPr lang="en-US" dirty="0" err="1" smtClean="0">
                <a:solidFill>
                  <a:srgbClr val="09436A"/>
                </a:solidFill>
                <a:latin typeface="Century Gothic"/>
                <a:cs typeface="Century Gothic"/>
              </a:rPr>
              <a:t>maths</a:t>
            </a:r>
            <a:r>
              <a:rPr lang="en-US" dirty="0" smtClean="0">
                <a:solidFill>
                  <a:srgbClr val="09436A"/>
                </a:solidFill>
                <a:latin typeface="Century Gothic"/>
                <a:cs typeface="Century Gothic"/>
              </a:rPr>
              <a:t> central </a:t>
            </a:r>
          </a:p>
          <a:p>
            <a:r>
              <a:rPr lang="en-US" dirty="0" smtClean="0">
                <a:solidFill>
                  <a:srgbClr val="09436A"/>
                </a:solidFill>
                <a:latin typeface="Century Gothic"/>
                <a:cs typeface="Century Gothic"/>
              </a:rPr>
              <a:t>Archived – no institutional memory</a:t>
            </a:r>
          </a:p>
        </p:txBody>
      </p:sp>
    </p:spTree>
    <p:extLst>
      <p:ext uri="{BB962C8B-B14F-4D97-AF65-F5344CB8AC3E}">
        <p14:creationId xmlns:p14="http://schemas.microsoft.com/office/powerpoint/2010/main" val="16047605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4936"/>
            <a:ext cx="7751915" cy="697627"/>
          </a:xfrm>
          <a:prstGeom prst="rect">
            <a:avLst/>
          </a:prstGeom>
          <a:noFill/>
        </p:spPr>
        <p:txBody>
          <a:bodyPr wrap="none" lIns="121917" tIns="60958" rIns="121917" bIns="60958" rtlCol="0">
            <a:spAutoFit/>
          </a:bodyPr>
          <a:lstStyle/>
          <a:p>
            <a:r>
              <a:rPr lang="en-US" sz="3700" dirty="0">
                <a:solidFill>
                  <a:srgbClr val="8E2050"/>
                </a:solidFill>
                <a:latin typeface="Century Gothic"/>
                <a:cs typeface="Century Gothic"/>
              </a:rPr>
              <a:t>Identifying intersection problems  </a:t>
            </a:r>
            <a:endParaRPr lang="en-US" sz="3700" dirty="0">
              <a:solidFill>
                <a:srgbClr val="8E2050"/>
              </a:solidFill>
              <a:latin typeface="Century Gothic"/>
              <a:cs typeface="Century Gothic"/>
            </a:endParaRPr>
          </a:p>
        </p:txBody>
      </p:sp>
      <p:sp>
        <p:nvSpPr>
          <p:cNvPr id="3" name="TextBox 2"/>
          <p:cNvSpPr txBox="1"/>
          <p:nvPr/>
        </p:nvSpPr>
        <p:spPr>
          <a:xfrm>
            <a:off x="722059" y="1818009"/>
            <a:ext cx="7967543" cy="2062099"/>
          </a:xfrm>
          <a:prstGeom prst="rect">
            <a:avLst/>
          </a:prstGeom>
          <a:noFill/>
        </p:spPr>
        <p:txBody>
          <a:bodyPr wrap="square" lIns="121917" tIns="60958" rIns="121917" bIns="60958" rtlCol="0">
            <a:spAutoFit/>
          </a:bodyPr>
          <a:lstStyle/>
          <a:p>
            <a:r>
              <a:rPr lang="en-US" dirty="0" smtClean="0">
                <a:solidFill>
                  <a:srgbClr val="09436A"/>
                </a:solidFill>
                <a:latin typeface="Century Gothic"/>
                <a:cs typeface="Century Gothic"/>
              </a:rPr>
              <a:t>Different ideas of what’s important - drivers</a:t>
            </a:r>
          </a:p>
          <a:p>
            <a:r>
              <a:rPr lang="en-US" dirty="0" smtClean="0">
                <a:solidFill>
                  <a:srgbClr val="09436A"/>
                </a:solidFill>
                <a:latin typeface="Century Gothic"/>
                <a:cs typeface="Century Gothic"/>
              </a:rPr>
              <a:t>Different time scales – political expediency</a:t>
            </a:r>
          </a:p>
          <a:p>
            <a:r>
              <a:rPr lang="en-US" dirty="0" smtClean="0">
                <a:solidFill>
                  <a:srgbClr val="09436A"/>
                </a:solidFill>
                <a:latin typeface="Century Gothic"/>
                <a:cs typeface="Century Gothic"/>
              </a:rPr>
              <a:t>Ideas of where expertise lies</a:t>
            </a:r>
          </a:p>
          <a:p>
            <a:r>
              <a:rPr lang="en-US" dirty="0" smtClean="0">
                <a:solidFill>
                  <a:srgbClr val="09436A"/>
                </a:solidFill>
                <a:latin typeface="Century Gothic"/>
                <a:cs typeface="Century Gothic"/>
              </a:rPr>
              <a:t>No coordinated community responses</a:t>
            </a:r>
          </a:p>
          <a:p>
            <a:endParaRPr lang="en-US" dirty="0" smtClean="0"/>
          </a:p>
          <a:p>
            <a:endParaRPr lang="en-US" dirty="0" smtClean="0"/>
          </a:p>
          <a:p>
            <a:r>
              <a:rPr lang="en-US" dirty="0" smtClean="0"/>
              <a:t> </a:t>
            </a:r>
            <a:endParaRPr lang="en-US" dirty="0"/>
          </a:p>
        </p:txBody>
      </p:sp>
    </p:spTree>
    <p:extLst>
      <p:ext uri="{BB962C8B-B14F-4D97-AF65-F5344CB8AC3E}">
        <p14:creationId xmlns:p14="http://schemas.microsoft.com/office/powerpoint/2010/main" val="2984964038"/>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8313"/>
            <a:ext cx="6797309" cy="697627"/>
          </a:xfrm>
          <a:prstGeom prst="rect">
            <a:avLst/>
          </a:prstGeom>
          <a:noFill/>
        </p:spPr>
        <p:txBody>
          <a:bodyPr wrap="square" lIns="121917" tIns="60958" rIns="121917" bIns="60958" rtlCol="0">
            <a:spAutoFit/>
          </a:bodyPr>
          <a:lstStyle/>
          <a:p>
            <a:r>
              <a:rPr lang="en-US" sz="3700" dirty="0">
                <a:solidFill>
                  <a:srgbClr val="8E2050"/>
                </a:solidFill>
                <a:latin typeface="Century Gothic"/>
                <a:cs typeface="Century Gothic"/>
              </a:rPr>
              <a:t>Things to consider </a:t>
            </a:r>
            <a:endParaRPr lang="en-US" sz="3700" dirty="0">
              <a:solidFill>
                <a:srgbClr val="8E2050"/>
              </a:solidFill>
              <a:latin typeface="Century Gothic"/>
              <a:cs typeface="Century Gothic"/>
            </a:endParaRPr>
          </a:p>
        </p:txBody>
      </p:sp>
      <p:sp>
        <p:nvSpPr>
          <p:cNvPr id="3" name="TextBox 2"/>
          <p:cNvSpPr txBox="1"/>
          <p:nvPr/>
        </p:nvSpPr>
        <p:spPr>
          <a:xfrm>
            <a:off x="502358" y="1350132"/>
            <a:ext cx="8146813" cy="2616097"/>
          </a:xfrm>
          <a:prstGeom prst="rect">
            <a:avLst/>
          </a:prstGeom>
          <a:noFill/>
        </p:spPr>
        <p:txBody>
          <a:bodyPr wrap="square" lIns="121917" tIns="60958" rIns="121917" bIns="60958" rtlCol="0">
            <a:spAutoFit/>
          </a:bodyPr>
          <a:lstStyle/>
          <a:p>
            <a:pPr marL="457189" indent="-457189">
              <a:buFont typeface="Arial"/>
              <a:buChar char="•"/>
            </a:pPr>
            <a:r>
              <a:rPr lang="en-US" dirty="0" smtClean="0">
                <a:solidFill>
                  <a:srgbClr val="09436A"/>
                </a:solidFill>
                <a:latin typeface="Century Gothic"/>
                <a:cs typeface="Century Gothic"/>
              </a:rPr>
              <a:t>Research aspects that are of direct interest to policy makers, funded by those that understand </a:t>
            </a:r>
          </a:p>
          <a:p>
            <a:pPr marL="457189" indent="-457189">
              <a:buFont typeface="Arial"/>
              <a:buChar char="•"/>
            </a:pPr>
            <a:r>
              <a:rPr lang="en-US" dirty="0" smtClean="0">
                <a:solidFill>
                  <a:srgbClr val="09436A"/>
                </a:solidFill>
                <a:latin typeface="Century Gothic"/>
                <a:cs typeface="Century Gothic"/>
              </a:rPr>
              <a:t>Coordinate and make visible source of expertise/evidence</a:t>
            </a:r>
          </a:p>
          <a:p>
            <a:pPr marL="457189" indent="-457189">
              <a:buFont typeface="Arial"/>
              <a:buChar char="•"/>
            </a:pPr>
            <a:r>
              <a:rPr lang="en-US" dirty="0" smtClean="0">
                <a:solidFill>
                  <a:srgbClr val="09436A"/>
                </a:solidFill>
                <a:latin typeface="Century Gothic"/>
                <a:cs typeface="Century Gothic"/>
              </a:rPr>
              <a:t>Present a more united front – don</a:t>
            </a:r>
            <a:r>
              <a:rPr lang="fr-FR" dirty="0" smtClean="0">
                <a:solidFill>
                  <a:srgbClr val="09436A"/>
                </a:solidFill>
                <a:latin typeface="Century Gothic"/>
                <a:cs typeface="Century Gothic"/>
              </a:rPr>
              <a:t>’</a:t>
            </a:r>
            <a:r>
              <a:rPr lang="en-US" dirty="0" smtClean="0">
                <a:solidFill>
                  <a:srgbClr val="09436A"/>
                </a:solidFill>
                <a:latin typeface="Century Gothic"/>
                <a:cs typeface="Century Gothic"/>
              </a:rPr>
              <a:t>t respond to flattery – refer back to community</a:t>
            </a:r>
          </a:p>
          <a:p>
            <a:pPr marL="457189" indent="-457189">
              <a:buFont typeface="Arial"/>
              <a:buChar char="•"/>
            </a:pPr>
            <a:r>
              <a:rPr lang="en-US" dirty="0" smtClean="0">
                <a:solidFill>
                  <a:srgbClr val="09436A"/>
                </a:solidFill>
                <a:latin typeface="Century Gothic"/>
                <a:cs typeface="Century Gothic"/>
              </a:rPr>
              <a:t>Know who to work with – key influencers are often hidden</a:t>
            </a:r>
          </a:p>
          <a:p>
            <a:pPr marL="457189" indent="-457189">
              <a:buFont typeface="Arial"/>
              <a:buChar char="•"/>
            </a:pPr>
            <a:r>
              <a:rPr lang="en-US" dirty="0" smtClean="0">
                <a:solidFill>
                  <a:srgbClr val="09436A"/>
                </a:solidFill>
                <a:latin typeface="Century Gothic"/>
                <a:cs typeface="Century Gothic"/>
              </a:rPr>
              <a:t>Get known key players on side </a:t>
            </a:r>
          </a:p>
          <a:p>
            <a:pPr marL="457189" indent="-457189">
              <a:buFont typeface="Arial"/>
              <a:buChar char="•"/>
            </a:pPr>
            <a:r>
              <a:rPr lang="en-US" dirty="0" smtClean="0">
                <a:solidFill>
                  <a:srgbClr val="09436A"/>
                </a:solidFill>
                <a:latin typeface="Century Gothic"/>
                <a:cs typeface="Century Gothic"/>
              </a:rPr>
              <a:t>Tsunami </a:t>
            </a:r>
            <a:r>
              <a:rPr lang="en-US" dirty="0">
                <a:solidFill>
                  <a:srgbClr val="09436A"/>
                </a:solidFill>
                <a:latin typeface="Century Gothic"/>
                <a:cs typeface="Century Gothic"/>
              </a:rPr>
              <a:t>response – be </a:t>
            </a:r>
            <a:r>
              <a:rPr lang="en-US" dirty="0" smtClean="0">
                <a:solidFill>
                  <a:srgbClr val="09436A"/>
                </a:solidFill>
                <a:latin typeface="Century Gothic"/>
                <a:cs typeface="Century Gothic"/>
              </a:rPr>
              <a:t>prepared  </a:t>
            </a:r>
          </a:p>
          <a:p>
            <a:endParaRPr lang="en-US" dirty="0"/>
          </a:p>
        </p:txBody>
      </p:sp>
    </p:spTree>
    <p:extLst>
      <p:ext uri="{BB962C8B-B14F-4D97-AF65-F5344CB8AC3E}">
        <p14:creationId xmlns:p14="http://schemas.microsoft.com/office/powerpoint/2010/main" val="3840624149"/>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67" y="519668"/>
            <a:ext cx="5627077" cy="697627"/>
          </a:xfrm>
          <a:prstGeom prst="rect">
            <a:avLst/>
          </a:prstGeom>
          <a:noFill/>
        </p:spPr>
        <p:txBody>
          <a:bodyPr wrap="square" lIns="121917" tIns="60958" rIns="121917" bIns="60958" rtlCol="0">
            <a:spAutoFit/>
          </a:bodyPr>
          <a:lstStyle/>
          <a:p>
            <a:r>
              <a:rPr lang="en-US" sz="3700" dirty="0">
                <a:solidFill>
                  <a:srgbClr val="660066"/>
                </a:solidFill>
                <a:latin typeface="Century Gothic"/>
                <a:cs typeface="Century Gothic"/>
              </a:rPr>
              <a:t>ACME</a:t>
            </a:r>
            <a:endParaRPr lang="en-US" sz="3700" dirty="0">
              <a:solidFill>
                <a:srgbClr val="660066"/>
              </a:solidFill>
              <a:latin typeface="Century Gothic"/>
              <a:cs typeface="Century Gothic"/>
            </a:endParaRPr>
          </a:p>
        </p:txBody>
      </p:sp>
      <p:sp>
        <p:nvSpPr>
          <p:cNvPr id="3" name="TextBox 2"/>
          <p:cNvSpPr txBox="1"/>
          <p:nvPr/>
        </p:nvSpPr>
        <p:spPr>
          <a:xfrm>
            <a:off x="398378" y="1478274"/>
            <a:ext cx="8341020" cy="1785100"/>
          </a:xfrm>
          <a:prstGeom prst="rect">
            <a:avLst/>
          </a:prstGeom>
          <a:noFill/>
        </p:spPr>
        <p:txBody>
          <a:bodyPr wrap="square" lIns="121917" tIns="60958" rIns="121917" bIns="60958" rtlCol="0">
            <a:spAutoFit/>
          </a:bodyPr>
          <a:lstStyle/>
          <a:p>
            <a:pPr marL="457189" indent="-457189">
              <a:buFont typeface="Arial"/>
              <a:buChar char="•"/>
            </a:pPr>
            <a:r>
              <a:rPr lang="en-US" dirty="0" smtClean="0">
                <a:solidFill>
                  <a:srgbClr val="09436A"/>
                </a:solidFill>
                <a:latin typeface="Century Gothic"/>
                <a:cs typeface="Century Gothic"/>
              </a:rPr>
              <a:t>Core committee (12) to act strategically</a:t>
            </a:r>
          </a:p>
          <a:p>
            <a:pPr marL="457189" indent="-457189">
              <a:buFont typeface="Arial"/>
              <a:buChar char="•"/>
            </a:pPr>
            <a:r>
              <a:rPr lang="en-US" dirty="0" smtClean="0">
                <a:solidFill>
                  <a:srgbClr val="09436A"/>
                </a:solidFill>
                <a:latin typeface="Century Gothic"/>
                <a:cs typeface="Century Gothic"/>
              </a:rPr>
              <a:t>Contact groups (4) – experts from the community</a:t>
            </a:r>
          </a:p>
          <a:p>
            <a:pPr marL="457189" indent="-457189">
              <a:buFont typeface="Arial"/>
              <a:buChar char="•"/>
            </a:pPr>
            <a:r>
              <a:rPr lang="en-US" dirty="0" err="1" smtClean="0">
                <a:solidFill>
                  <a:srgbClr val="09436A"/>
                </a:solidFill>
                <a:latin typeface="Century Gothic"/>
                <a:cs typeface="Century Gothic"/>
              </a:rPr>
              <a:t>ToR</a:t>
            </a:r>
            <a:r>
              <a:rPr lang="en-US" dirty="0" smtClean="0">
                <a:solidFill>
                  <a:srgbClr val="09436A"/>
                </a:solidFill>
                <a:latin typeface="Century Gothic"/>
                <a:cs typeface="Century Gothic"/>
              </a:rPr>
              <a:t> to monitor and feedback on implementation of mathematics education policy, especially NC</a:t>
            </a:r>
          </a:p>
          <a:p>
            <a:pPr marL="457189" indent="-457189">
              <a:buFont typeface="Arial"/>
              <a:buChar char="•"/>
            </a:pPr>
            <a:r>
              <a:rPr lang="en-US" dirty="0" smtClean="0">
                <a:solidFill>
                  <a:srgbClr val="09436A"/>
                </a:solidFill>
                <a:latin typeface="Century Gothic"/>
                <a:cs typeface="Century Gothic"/>
              </a:rPr>
              <a:t>To prepare for the next round of curriculum development </a:t>
            </a:r>
          </a:p>
          <a:p>
            <a:endParaRPr lang="en-US" dirty="0"/>
          </a:p>
        </p:txBody>
      </p:sp>
      <p:pic>
        <p:nvPicPr>
          <p:cNvPr id="4" name="Picture 3" descr="Screen Shot 2017-09-28 at 11.57.1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0901" y="5241676"/>
            <a:ext cx="5358668" cy="834955"/>
          </a:xfrm>
          <a:prstGeom prst="rect">
            <a:avLst/>
          </a:prstGeom>
        </p:spPr>
      </p:pic>
    </p:spTree>
    <p:extLst>
      <p:ext uri="{BB962C8B-B14F-4D97-AF65-F5344CB8AC3E}">
        <p14:creationId xmlns:p14="http://schemas.microsoft.com/office/powerpoint/2010/main" val="867576002"/>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28 at 22.44.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84877"/>
            <a:ext cx="9144000" cy="6135328"/>
          </a:xfrm>
          <a:prstGeom prst="rect">
            <a:avLst/>
          </a:prstGeom>
        </p:spPr>
      </p:pic>
    </p:spTree>
    <p:extLst>
      <p:ext uri="{BB962C8B-B14F-4D97-AF65-F5344CB8AC3E}">
        <p14:creationId xmlns:p14="http://schemas.microsoft.com/office/powerpoint/2010/main" val="19809769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495583" y="1569627"/>
            <a:ext cx="7993660" cy="4259725"/>
          </a:xfrm>
          <a:prstGeom prst="rect">
            <a:avLst/>
          </a:prstGeom>
        </p:spPr>
        <p:txBody>
          <a:bodyPr lIns="121914" tIns="60957" rIns="121914" bIns="60957"/>
          <a:lstStyle>
            <a:lvl1pPr marL="257163" indent="-257163" algn="l" defTabSz="685766"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85" indent="-214302" algn="l" defTabSz="685766"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08" indent="-171441" algn="l" defTabSz="685766"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090" indent="-171441"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973" indent="-171441"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856" indent="-171441"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1"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1"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1"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GB" dirty="0">
                <a:solidFill>
                  <a:srgbClr val="09436A"/>
                </a:solidFill>
                <a:latin typeface="Century Gothic" panose="020B0502020202020204" pitchFamily="34" charset="0"/>
                <a:ea typeface="Century Gothic" charset="0"/>
                <a:cs typeface="Century Gothic" charset="0"/>
              </a:rPr>
              <a:t>The framework will be: </a:t>
            </a:r>
          </a:p>
          <a:p>
            <a:pPr lvl="1">
              <a:buFont typeface="Arial" panose="020B0604020202020204" pitchFamily="34" charset="0"/>
              <a:buChar char="•"/>
            </a:pPr>
            <a:r>
              <a:rPr lang="en-GB" sz="2400" dirty="0">
                <a:solidFill>
                  <a:srgbClr val="09436A"/>
                </a:solidFill>
                <a:latin typeface="Century Gothic" panose="020B0502020202020204" pitchFamily="34" charset="0"/>
                <a:ea typeface="Century Gothic" charset="0"/>
                <a:cs typeface="Century Gothic" charset="0"/>
              </a:rPr>
              <a:t>A connected map of mathematics from </a:t>
            </a:r>
            <a:r>
              <a:rPr lang="en-GB" sz="2400" dirty="0">
                <a:solidFill>
                  <a:srgbClr val="09436A"/>
                </a:solidFill>
                <a:latin typeface="Century Gothic" panose="020B0502020202020204" pitchFamily="34" charset="0"/>
                <a:ea typeface="Century Gothic" charset="0"/>
                <a:cs typeface="Century Gothic" charset="0"/>
              </a:rPr>
              <a:t>(3)-</a:t>
            </a:r>
            <a:r>
              <a:rPr lang="en-GB" sz="2400" dirty="0">
                <a:solidFill>
                  <a:srgbClr val="09436A"/>
                </a:solidFill>
                <a:latin typeface="Century Gothic" panose="020B0502020202020204" pitchFamily="34" charset="0"/>
                <a:ea typeface="Century Gothic" charset="0"/>
                <a:cs typeface="Century Gothic" charset="0"/>
              </a:rPr>
              <a:t>19 </a:t>
            </a:r>
          </a:p>
          <a:p>
            <a:pPr lvl="1">
              <a:buFont typeface="Arial" panose="020B0604020202020204" pitchFamily="34" charset="0"/>
              <a:buChar char="•"/>
            </a:pPr>
            <a:r>
              <a:rPr lang="en-GB" sz="2400" dirty="0">
                <a:solidFill>
                  <a:srgbClr val="09436A"/>
                </a:solidFill>
                <a:latin typeface="Century Gothic" panose="020B0502020202020204" pitchFamily="34" charset="0"/>
                <a:ea typeface="Century Gothic" charset="0"/>
                <a:cs typeface="Century Gothic" charset="0"/>
              </a:rPr>
              <a:t>Informed by research and expert opinion</a:t>
            </a:r>
          </a:p>
          <a:p>
            <a:pPr marL="457166" lvl="1" indent="0">
              <a:buNone/>
            </a:pPr>
            <a:r>
              <a:rPr lang="en-GB" sz="2400" dirty="0">
                <a:solidFill>
                  <a:srgbClr val="09436A"/>
                </a:solidFill>
                <a:latin typeface="Century Gothic" panose="020B0502020202020204" pitchFamily="34" charset="0"/>
                <a:ea typeface="Century Gothic" charset="0"/>
                <a:cs typeface="Century Gothic" charset="0"/>
              </a:rPr>
              <a:t>And, we hope, a </a:t>
            </a:r>
            <a:r>
              <a:rPr lang="en-GB" sz="2400" dirty="0">
                <a:solidFill>
                  <a:srgbClr val="09436A"/>
                </a:solidFill>
                <a:latin typeface="Century Gothic" panose="020B0502020202020204" pitchFamily="34" charset="0"/>
                <a:ea typeface="Century Gothic" charset="0"/>
                <a:cs typeface="Century Gothic" charset="0"/>
              </a:rPr>
              <a:t>basis for long term education </a:t>
            </a:r>
            <a:r>
              <a:rPr lang="en-GB" sz="2400" dirty="0">
                <a:solidFill>
                  <a:srgbClr val="09436A"/>
                </a:solidFill>
                <a:latin typeface="Century Gothic" panose="020B0502020202020204" pitchFamily="34" charset="0"/>
                <a:ea typeface="Century Gothic" charset="0"/>
                <a:cs typeface="Century Gothic" charset="0"/>
              </a:rPr>
              <a:t>strategies ensuring coherence between </a:t>
            </a:r>
          </a:p>
          <a:p>
            <a:pPr lvl="1">
              <a:buFont typeface="Arial" panose="020B0604020202020204" pitchFamily="34" charset="0"/>
              <a:buChar char="•"/>
            </a:pPr>
            <a:r>
              <a:rPr lang="en-GB" sz="2400" dirty="0">
                <a:solidFill>
                  <a:srgbClr val="09436A"/>
                </a:solidFill>
                <a:latin typeface="Century Gothic" panose="020B0502020202020204" pitchFamily="34" charset="0"/>
                <a:ea typeface="Century Gothic" charset="0"/>
                <a:cs typeface="Century Gothic" charset="0"/>
              </a:rPr>
              <a:t>c</a:t>
            </a:r>
            <a:r>
              <a:rPr lang="en-GB" sz="2400" dirty="0">
                <a:solidFill>
                  <a:srgbClr val="09436A"/>
                </a:solidFill>
                <a:latin typeface="Century Gothic" panose="020B0502020202020204" pitchFamily="34" charset="0"/>
                <a:ea typeface="Century Gothic" charset="0"/>
                <a:cs typeface="Century Gothic" charset="0"/>
              </a:rPr>
              <a:t>urriculum</a:t>
            </a:r>
          </a:p>
          <a:p>
            <a:pPr lvl="1">
              <a:buFont typeface="Arial" panose="020B0604020202020204" pitchFamily="34" charset="0"/>
              <a:buChar char="•"/>
            </a:pPr>
            <a:r>
              <a:rPr lang="en-GB" sz="2400" dirty="0">
                <a:solidFill>
                  <a:srgbClr val="09436A"/>
                </a:solidFill>
                <a:latin typeface="Century Gothic" panose="020B0502020202020204" pitchFamily="34" charset="0"/>
                <a:ea typeface="Century Gothic" charset="0"/>
                <a:cs typeface="Century Gothic" charset="0"/>
              </a:rPr>
              <a:t>assessment, </a:t>
            </a:r>
          </a:p>
          <a:p>
            <a:pPr lvl="1">
              <a:buFont typeface="Arial" panose="020B0604020202020204" pitchFamily="34" charset="0"/>
              <a:buChar char="•"/>
            </a:pPr>
            <a:r>
              <a:rPr lang="en-GB" sz="2400" dirty="0">
                <a:solidFill>
                  <a:srgbClr val="09436A"/>
                </a:solidFill>
                <a:latin typeface="Century Gothic" panose="020B0502020202020204" pitchFamily="34" charset="0"/>
                <a:ea typeface="Century Gothic" charset="0"/>
                <a:cs typeface="Century Gothic" charset="0"/>
              </a:rPr>
              <a:t>professional development, </a:t>
            </a:r>
          </a:p>
          <a:p>
            <a:pPr lvl="1">
              <a:buFont typeface="Arial" panose="020B0604020202020204" pitchFamily="34" charset="0"/>
              <a:buChar char="•"/>
            </a:pPr>
            <a:r>
              <a:rPr lang="en-GB" sz="2400" dirty="0">
                <a:solidFill>
                  <a:srgbClr val="09436A"/>
                </a:solidFill>
                <a:latin typeface="Century Gothic" panose="020B0502020202020204" pitchFamily="34" charset="0"/>
                <a:ea typeface="Century Gothic" charset="0"/>
                <a:cs typeface="Century Gothic" charset="0"/>
              </a:rPr>
              <a:t>resources</a:t>
            </a:r>
            <a:endParaRPr lang="en-GB" sz="2400" dirty="0">
              <a:solidFill>
                <a:srgbClr val="09436A"/>
              </a:solidFill>
              <a:latin typeface="Century Gothic" panose="020B0502020202020204" pitchFamily="34" charset="0"/>
              <a:ea typeface="Century Gothic" charset="0"/>
              <a:cs typeface="Century Gothic" charset="0"/>
            </a:endParaRPr>
          </a:p>
          <a:p>
            <a:pPr marL="0" indent="0">
              <a:buNone/>
            </a:pPr>
            <a:endParaRPr lang="en-GB" dirty="0">
              <a:latin typeface="Century Gothic" panose="020B0502020202020204" pitchFamily="34" charset="0"/>
              <a:ea typeface="Century Gothic" charset="0"/>
              <a:cs typeface="Century Gothic" charset="0"/>
            </a:endParaRPr>
          </a:p>
        </p:txBody>
      </p:sp>
      <p:sp>
        <p:nvSpPr>
          <p:cNvPr id="5" name="Title 1"/>
          <p:cNvSpPr txBox="1">
            <a:spLocks/>
          </p:cNvSpPr>
          <p:nvPr/>
        </p:nvSpPr>
        <p:spPr>
          <a:xfrm>
            <a:off x="1" y="517929"/>
            <a:ext cx="9144000" cy="1524000"/>
          </a:xfrm>
          <a:prstGeom prst="rect">
            <a:avLst/>
          </a:prstGeom>
        </p:spPr>
        <p:txBody>
          <a:bodyPr lIns="121914" tIns="60957" rIns="121914" bIns="60957">
            <a:normAutofit/>
          </a:bodyPr>
          <a:lstStyle>
            <a:lvl1pPr algn="ctr" defTabSz="685766" rtl="0" eaLnBrk="1" latinLnBrk="0" hangingPunct="1">
              <a:spcBef>
                <a:spcPct val="0"/>
              </a:spcBef>
              <a:buNone/>
              <a:defRPr sz="3300" kern="1200">
                <a:solidFill>
                  <a:schemeClr val="tx1"/>
                </a:solidFill>
                <a:latin typeface="+mj-lt"/>
                <a:ea typeface="+mj-ea"/>
                <a:cs typeface="+mj-cs"/>
              </a:defRPr>
            </a:lvl1pPr>
          </a:lstStyle>
          <a:p>
            <a:pPr algn="l"/>
            <a:r>
              <a:rPr lang="en-GB" sz="3700" dirty="0">
                <a:solidFill>
                  <a:srgbClr val="8E2050"/>
                </a:solidFill>
                <a:latin typeface="Century Gothic" panose="020B0502020202020204" pitchFamily="34" charset="0"/>
                <a:ea typeface="Century Gothic" charset="0"/>
                <a:cs typeface="Century Gothic" charset="0"/>
              </a:rPr>
              <a:t>The big picture</a:t>
            </a:r>
          </a:p>
        </p:txBody>
      </p:sp>
    </p:spTree>
    <p:extLst>
      <p:ext uri="{BB962C8B-B14F-4D97-AF65-F5344CB8AC3E}">
        <p14:creationId xmlns:p14="http://schemas.microsoft.com/office/powerpoint/2010/main" val="399547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5133" y="1469350"/>
            <a:ext cx="6946700" cy="2062099"/>
          </a:xfrm>
          <a:prstGeom prst="rect">
            <a:avLst/>
          </a:prstGeom>
          <a:noFill/>
        </p:spPr>
        <p:txBody>
          <a:bodyPr wrap="square" lIns="121917" tIns="60958" rIns="121917" bIns="60958" rtlCol="0">
            <a:spAutoFit/>
          </a:bodyPr>
          <a:lstStyle/>
          <a:p>
            <a:r>
              <a:rPr lang="en-US" dirty="0" smtClean="0">
                <a:solidFill>
                  <a:srgbClr val="09436A"/>
                </a:solidFill>
                <a:latin typeface="Century Gothic"/>
                <a:cs typeface="Century Gothic"/>
              </a:rPr>
              <a:t>Why is it so difficult to join up policies?</a:t>
            </a:r>
          </a:p>
          <a:p>
            <a:r>
              <a:rPr lang="en-US" dirty="0" smtClean="0">
                <a:solidFill>
                  <a:srgbClr val="09436A"/>
                </a:solidFill>
                <a:latin typeface="Century Gothic"/>
                <a:cs typeface="Century Gothic"/>
              </a:rPr>
              <a:t>What can we do as a community to convince policy makers to engage with us?</a:t>
            </a:r>
          </a:p>
          <a:p>
            <a:r>
              <a:rPr lang="en-US" dirty="0" smtClean="0">
                <a:solidFill>
                  <a:srgbClr val="09436A"/>
                </a:solidFill>
                <a:latin typeface="Century Gothic"/>
                <a:cs typeface="Century Gothic"/>
              </a:rPr>
              <a:t>What kind of alternative structures might be more effective? </a:t>
            </a:r>
          </a:p>
          <a:p>
            <a:r>
              <a:rPr lang="en-US" dirty="0" smtClean="0">
                <a:solidFill>
                  <a:srgbClr val="09436A"/>
                </a:solidFill>
                <a:latin typeface="Century Gothic"/>
                <a:cs typeface="Century Gothic"/>
              </a:rPr>
              <a:t> </a:t>
            </a:r>
          </a:p>
          <a:p>
            <a:endParaRPr lang="en-US" dirty="0" smtClean="0">
              <a:solidFill>
                <a:srgbClr val="09436A"/>
              </a:solidFill>
              <a:latin typeface="Century Gothic"/>
              <a:cs typeface="Century Gothic"/>
            </a:endParaRPr>
          </a:p>
          <a:p>
            <a:endParaRPr lang="en-US" dirty="0">
              <a:solidFill>
                <a:srgbClr val="09436A"/>
              </a:solidFill>
              <a:latin typeface="Century Gothic"/>
              <a:cs typeface="Century Gothic"/>
            </a:endParaRPr>
          </a:p>
        </p:txBody>
      </p:sp>
    </p:spTree>
    <p:extLst>
      <p:ext uri="{BB962C8B-B14F-4D97-AF65-F5344CB8AC3E}">
        <p14:creationId xmlns:p14="http://schemas.microsoft.com/office/powerpoint/2010/main" val="25683454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Moving towards better mathematics education</a:t>
            </a:r>
            <a:endParaRPr lang="en-AU" dirty="0"/>
          </a:p>
        </p:txBody>
      </p:sp>
      <p:sp>
        <p:nvSpPr>
          <p:cNvPr id="3" name="Subtitle 2"/>
          <p:cNvSpPr>
            <a:spLocks noGrp="1"/>
          </p:cNvSpPr>
          <p:nvPr>
            <p:ph type="subTitle" idx="1"/>
          </p:nvPr>
        </p:nvSpPr>
        <p:spPr>
          <a:xfrm>
            <a:off x="1371600" y="3886200"/>
            <a:ext cx="6400800" cy="2783160"/>
          </a:xfrm>
        </p:spPr>
        <p:txBody>
          <a:bodyPr>
            <a:normAutofit fontScale="77500" lnSpcReduction="20000"/>
          </a:bodyPr>
          <a:lstStyle/>
          <a:p>
            <a:r>
              <a:rPr lang="en-AU" dirty="0" smtClean="0"/>
              <a:t>Kaye Stacey</a:t>
            </a:r>
          </a:p>
          <a:p>
            <a:r>
              <a:rPr lang="en-AU" dirty="0" smtClean="0"/>
              <a:t>University of Melbourne</a:t>
            </a:r>
          </a:p>
          <a:p>
            <a:endParaRPr lang="en-AU" dirty="0" smtClean="0"/>
          </a:p>
          <a:p>
            <a:r>
              <a:rPr lang="en-AU" dirty="0" smtClean="0"/>
              <a:t>SHELL CENTRE FOR MATHEMATICAL EDUCATION</a:t>
            </a:r>
          </a:p>
          <a:p>
            <a:r>
              <a:rPr lang="en-AU" dirty="0" smtClean="0"/>
              <a:t>GOLDEN JUBILEE CONFERENCE</a:t>
            </a:r>
          </a:p>
          <a:p>
            <a:r>
              <a:rPr lang="en-AU" dirty="0" smtClean="0"/>
              <a:t>SEPTEMBER 2017</a:t>
            </a:r>
            <a:endParaRPr lang="en-AU" dirty="0"/>
          </a:p>
        </p:txBody>
      </p:sp>
      <p:pic>
        <p:nvPicPr>
          <p:cNvPr id="4" name="Picture 7" descr="MINBlu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0481" y="44624"/>
            <a:ext cx="1176015" cy="1176015"/>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11" y="1217868"/>
            <a:ext cx="111442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0511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486259" y="3168783"/>
            <a:ext cx="2179532" cy="814332"/>
          </a:xfrm>
          <a:prstGeom prst="rect">
            <a:avLst/>
          </a:prstGeom>
        </p:spPr>
        <p:txBody>
          <a:bodyPr vert="horz" lIns="91438" tIns="45719" rIns="91438" bIns="45719"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cs-CZ" sz="1000" dirty="0">
              <a:solidFill>
                <a:srgbClr val="474747"/>
              </a:solidFill>
              <a:latin typeface="Century Gothic Regular" charset="0"/>
              <a:ea typeface="Century Gothic Regular" charset="0"/>
              <a:cs typeface="Century Gothic Regular" charset="0"/>
            </a:endParaRPr>
          </a:p>
          <a:p>
            <a:endParaRPr lang="en-US" sz="1000" dirty="0">
              <a:solidFill>
                <a:srgbClr val="09436A"/>
              </a:solidFill>
              <a:latin typeface="Century Gothic Regular" charset="0"/>
              <a:ea typeface="Century Gothic Regular" charset="0"/>
              <a:cs typeface="Century Gothic Regular" charset="0"/>
            </a:endParaRPr>
          </a:p>
        </p:txBody>
      </p:sp>
      <p:grpSp>
        <p:nvGrpSpPr>
          <p:cNvPr id="8" name="Group 7"/>
          <p:cNvGrpSpPr/>
          <p:nvPr/>
        </p:nvGrpSpPr>
        <p:grpSpPr>
          <a:xfrm>
            <a:off x="1452870" y="4064375"/>
            <a:ext cx="6179685" cy="671303"/>
            <a:chOff x="953680" y="3031937"/>
            <a:chExt cx="4634764" cy="503477"/>
          </a:xfrm>
        </p:grpSpPr>
        <p:sp>
          <p:nvSpPr>
            <p:cNvPr id="5" name="Rectangle 4">
              <a:hlinkClick r:id="rId3"/>
            </p:cNvPr>
            <p:cNvSpPr/>
            <p:nvPr/>
          </p:nvSpPr>
          <p:spPr>
            <a:xfrm>
              <a:off x="4457053" y="3349857"/>
              <a:ext cx="1131391" cy="184666"/>
            </a:xfrm>
            <a:prstGeom prst="rect">
              <a:avLst/>
            </a:prstGeom>
          </p:spPr>
          <p:txBody>
            <a:bodyPr wrap="none">
              <a:spAutoFit/>
            </a:bodyPr>
            <a:lstStyle/>
            <a:p>
              <a:r>
                <a:rPr lang="en-US" sz="1000" dirty="0" err="1">
                  <a:solidFill>
                    <a:srgbClr val="8E2050"/>
                  </a:solidFill>
                  <a:latin typeface="Century Gothic" panose="020B0502020202020204" pitchFamily="34" charset="0"/>
                  <a:ea typeface="Century Gothic Regular" charset="0"/>
                  <a:cs typeface="Century Gothic Regular" charset="0"/>
                </a:rPr>
                <a:t>cambridgemaths.org</a:t>
              </a:r>
              <a:endParaRPr lang="en-US" sz="1000" dirty="0">
                <a:solidFill>
                  <a:srgbClr val="8E2050"/>
                </a:solidFill>
                <a:latin typeface="Century Gothic" panose="020B0502020202020204" pitchFamily="34" charset="0"/>
              </a:endParaRPr>
            </a:p>
          </p:txBody>
        </p:sp>
        <p:pic>
          <p:nvPicPr>
            <p:cNvPr id="6" name="Picture 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3431" y="3049426"/>
              <a:ext cx="302565" cy="302565"/>
            </a:xfrm>
            <a:prstGeom prst="rect">
              <a:avLst/>
            </a:prstGeom>
          </p:spPr>
        </p:pic>
        <p:sp>
          <p:nvSpPr>
            <p:cNvPr id="4" name="Rectangle 3">
              <a:hlinkClick r:id="rId6"/>
            </p:cNvPr>
            <p:cNvSpPr/>
            <p:nvPr/>
          </p:nvSpPr>
          <p:spPr>
            <a:xfrm>
              <a:off x="953680" y="3349857"/>
              <a:ext cx="1385883" cy="184666"/>
            </a:xfrm>
            <a:prstGeom prst="rect">
              <a:avLst/>
            </a:prstGeom>
          </p:spPr>
          <p:txBody>
            <a:bodyPr wrap="none">
              <a:spAutoFit/>
            </a:bodyPr>
            <a:lstStyle/>
            <a:p>
              <a:r>
                <a:rPr lang="en-US" sz="1000" dirty="0" err="1">
                  <a:solidFill>
                    <a:srgbClr val="8E2050"/>
                  </a:solidFill>
                  <a:latin typeface="Century Gothic" panose="020B0502020202020204" pitchFamily="34" charset="0"/>
                  <a:ea typeface="Century Gothic Regular" charset="0"/>
                  <a:cs typeface="Century Gothic Regular" charset="0"/>
                </a:rPr>
                <a:t>info@cambridgemaths.org</a:t>
              </a:r>
              <a:endParaRPr lang="en-US" sz="1000" dirty="0">
                <a:solidFill>
                  <a:srgbClr val="8E2050"/>
                </a:solidFill>
                <a:latin typeface="Century Gothic" panose="020B0502020202020204" pitchFamily="34" charset="0"/>
              </a:endParaRPr>
            </a:p>
          </p:txBody>
        </p:sp>
        <p:pic>
          <p:nvPicPr>
            <p:cNvPr id="7" name="Picture 6">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0009" y="3031937"/>
              <a:ext cx="337542" cy="337542"/>
            </a:xfrm>
            <a:prstGeom prst="rect">
              <a:avLst/>
            </a:prstGeom>
          </p:spPr>
        </p:pic>
        <p:sp>
          <p:nvSpPr>
            <p:cNvPr id="9" name="Rectangle 8">
              <a:hlinkClick r:id="rId8"/>
            </p:cNvPr>
            <p:cNvSpPr/>
            <p:nvPr/>
          </p:nvSpPr>
          <p:spPr>
            <a:xfrm>
              <a:off x="2420690" y="3349856"/>
              <a:ext cx="1045589" cy="184666"/>
            </a:xfrm>
            <a:prstGeom prst="rect">
              <a:avLst/>
            </a:prstGeom>
          </p:spPr>
          <p:txBody>
            <a:bodyPr wrap="none">
              <a:spAutoFit/>
            </a:bodyPr>
            <a:lstStyle/>
            <a:p>
              <a:r>
                <a:rPr lang="en-US" sz="1000" dirty="0">
                  <a:solidFill>
                    <a:srgbClr val="8E2050"/>
                  </a:solidFill>
                  <a:latin typeface="Century Gothic" panose="020B0502020202020204" pitchFamily="34" charset="0"/>
                  <a:ea typeface="Century Gothic Regular" charset="0"/>
                  <a:cs typeface="Century Gothic Regular" charset="0"/>
                </a:rPr>
                <a:t>@</a:t>
              </a:r>
              <a:r>
                <a:rPr lang="en-US" sz="1000" dirty="0" err="1">
                  <a:solidFill>
                    <a:srgbClr val="8E2050"/>
                  </a:solidFill>
                  <a:latin typeface="Century Gothic" panose="020B0502020202020204" pitchFamily="34" charset="0"/>
                  <a:ea typeface="Century Gothic Regular" charset="0"/>
                  <a:cs typeface="Century Gothic Regular" charset="0"/>
                </a:rPr>
                <a:t>CambridgeMaths</a:t>
              </a:r>
              <a:endParaRPr lang="en-US" sz="1000" dirty="0">
                <a:solidFill>
                  <a:srgbClr val="8E2050"/>
                </a:solidFill>
                <a:latin typeface="Century Gothic" panose="020B0502020202020204" pitchFamily="34" charset="0"/>
              </a:endParaRPr>
            </a:p>
          </p:txBody>
        </p:sp>
        <p:pic>
          <p:nvPicPr>
            <p:cNvPr id="3" name="Picture 2">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99167" y="3064527"/>
              <a:ext cx="333408" cy="272361"/>
            </a:xfrm>
            <a:prstGeom prst="rect">
              <a:avLst/>
            </a:prstGeom>
          </p:spPr>
        </p:pic>
        <p:pic>
          <p:nvPicPr>
            <p:cNvPr id="10" name="Picture 9">
              <a:hlinkClick r:id="rId10"/>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885809" y="3049426"/>
              <a:ext cx="281934" cy="281934"/>
            </a:xfrm>
            <a:prstGeom prst="rect">
              <a:avLst/>
            </a:prstGeom>
          </p:spPr>
        </p:pic>
        <p:sp>
          <p:nvSpPr>
            <p:cNvPr id="12" name="Rectangle 11">
              <a:hlinkClick r:id="rId10"/>
            </p:cNvPr>
            <p:cNvSpPr/>
            <p:nvPr/>
          </p:nvSpPr>
          <p:spPr>
            <a:xfrm>
              <a:off x="3745289" y="3350748"/>
              <a:ext cx="517913" cy="184666"/>
            </a:xfrm>
            <a:prstGeom prst="rect">
              <a:avLst/>
            </a:prstGeom>
          </p:spPr>
          <p:txBody>
            <a:bodyPr wrap="none">
              <a:spAutoFit/>
            </a:bodyPr>
            <a:lstStyle/>
            <a:p>
              <a:r>
                <a:rPr lang="en-US" sz="1000" dirty="0">
                  <a:solidFill>
                    <a:srgbClr val="8E2050"/>
                  </a:solidFill>
                  <a:latin typeface="Century Gothic" panose="020B0502020202020204" pitchFamily="34" charset="0"/>
                  <a:ea typeface="Century Gothic Regular" charset="0"/>
                  <a:cs typeface="Century Gothic Regular" charset="0"/>
                </a:rPr>
                <a:t>LinkedIn</a:t>
              </a:r>
              <a:endParaRPr lang="en-US" sz="1000" dirty="0">
                <a:solidFill>
                  <a:srgbClr val="8E2050"/>
                </a:solidFill>
                <a:latin typeface="Century Gothic" panose="020B0502020202020204" pitchFamily="34" charset="0"/>
              </a:endParaRPr>
            </a:p>
          </p:txBody>
        </p:sp>
      </p:grpSp>
      <p:sp>
        <p:nvSpPr>
          <p:cNvPr id="11" name="TextBox 10"/>
          <p:cNvSpPr txBox="1"/>
          <p:nvPr/>
        </p:nvSpPr>
        <p:spPr>
          <a:xfrm>
            <a:off x="1998225" y="2404533"/>
            <a:ext cx="5218863" cy="400105"/>
          </a:xfrm>
          <a:prstGeom prst="rect">
            <a:avLst/>
          </a:prstGeom>
          <a:noFill/>
        </p:spPr>
        <p:txBody>
          <a:bodyPr wrap="square" lIns="121917" tIns="60958" rIns="121917" bIns="60958" rtlCol="0">
            <a:spAutoFit/>
          </a:bodyPr>
          <a:lstStyle/>
          <a:p>
            <a:pPr algn="ctr"/>
            <a:r>
              <a:rPr lang="en-US" dirty="0" smtClean="0">
                <a:solidFill>
                  <a:srgbClr val="09436A"/>
                </a:solidFill>
                <a:latin typeface="Century Gothic"/>
                <a:cs typeface="Century Gothic"/>
              </a:rPr>
              <a:t>Thank you </a:t>
            </a:r>
            <a:endParaRPr lang="en-US" dirty="0">
              <a:solidFill>
                <a:srgbClr val="09436A"/>
              </a:solidFill>
              <a:latin typeface="Century Gothic"/>
              <a:cs typeface="Century Gothic"/>
            </a:endParaRPr>
          </a:p>
        </p:txBody>
      </p:sp>
    </p:spTree>
    <p:extLst>
      <p:ext uri="{BB962C8B-B14F-4D97-AF65-F5344CB8AC3E}">
        <p14:creationId xmlns:p14="http://schemas.microsoft.com/office/powerpoint/2010/main" val="27957932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My interactions with Shell</a:t>
            </a:r>
            <a:endParaRPr lang="en-AU" dirty="0"/>
          </a:p>
        </p:txBody>
      </p:sp>
      <p:sp>
        <p:nvSpPr>
          <p:cNvPr id="2" name="Content Placeholder 1"/>
          <p:cNvSpPr>
            <a:spLocks noGrp="1"/>
          </p:cNvSpPr>
          <p:nvPr>
            <p:ph idx="1"/>
          </p:nvPr>
        </p:nvSpPr>
        <p:spPr>
          <a:xfrm>
            <a:off x="179512" y="1340768"/>
            <a:ext cx="8964488" cy="5256584"/>
          </a:xfrm>
        </p:spPr>
        <p:txBody>
          <a:bodyPr>
            <a:normAutofit lnSpcReduction="10000"/>
          </a:bodyPr>
          <a:lstStyle/>
          <a:p>
            <a:r>
              <a:rPr lang="en-AU" dirty="0" smtClean="0"/>
              <a:t>Early reports of good things at Nottingham</a:t>
            </a:r>
          </a:p>
          <a:p>
            <a:pPr lvl="1"/>
            <a:r>
              <a:rPr lang="en-AU" dirty="0" smtClean="0"/>
              <a:t>Top destination for Australian teacher educators</a:t>
            </a:r>
          </a:p>
          <a:p>
            <a:pPr lvl="1"/>
            <a:endParaRPr lang="en-AU" dirty="0"/>
          </a:p>
          <a:p>
            <a:pPr lvl="1"/>
            <a:endParaRPr lang="en-AU" dirty="0" smtClean="0"/>
          </a:p>
          <a:p>
            <a:pPr lvl="1"/>
            <a:endParaRPr lang="en-AU" dirty="0"/>
          </a:p>
          <a:p>
            <a:pPr lvl="1"/>
            <a:endParaRPr lang="en-AU" dirty="0" smtClean="0"/>
          </a:p>
          <a:p>
            <a:r>
              <a:rPr lang="en-AU" dirty="0" smtClean="0"/>
              <a:t>1980   “The Real World and Mathematics”; “Beginning to Tackle Real Problems”</a:t>
            </a:r>
          </a:p>
          <a:p>
            <a:r>
              <a:rPr lang="en-AU" dirty="0" smtClean="0"/>
              <a:t>1988  - especially Alan Bell’s research program</a:t>
            </a:r>
          </a:p>
          <a:p>
            <a:r>
              <a:rPr lang="en-AU" dirty="0" smtClean="0"/>
              <a:t>Many other interactions </a:t>
            </a:r>
            <a:r>
              <a:rPr lang="en-AU" dirty="0"/>
              <a:t> </a:t>
            </a:r>
            <a:r>
              <a:rPr lang="en-AU" dirty="0" smtClean="0"/>
              <a:t>ever since</a:t>
            </a:r>
          </a:p>
          <a:p>
            <a:pPr lvl="1"/>
            <a:endParaRPr lang="en-AU" dirty="0" smtClean="0"/>
          </a:p>
          <a:p>
            <a:endParaRPr lang="en-AU" dirty="0" smtClean="0"/>
          </a:p>
          <a:p>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5816" y="2276872"/>
            <a:ext cx="2612685" cy="194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2320" y="5733672"/>
            <a:ext cx="1691680" cy="112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32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AU" dirty="0" smtClean="0"/>
              <a:t>Goals</a:t>
            </a:r>
            <a:endParaRPr lang="en-AU" dirty="0"/>
          </a:p>
        </p:txBody>
      </p:sp>
      <p:sp>
        <p:nvSpPr>
          <p:cNvPr id="3" name="Content Placeholder 2"/>
          <p:cNvSpPr>
            <a:spLocks noGrp="1"/>
          </p:cNvSpPr>
          <p:nvPr>
            <p:ph idx="1"/>
          </p:nvPr>
        </p:nvSpPr>
        <p:spPr>
          <a:xfrm>
            <a:off x="457200" y="1340768"/>
            <a:ext cx="8229600" cy="5256584"/>
          </a:xfrm>
        </p:spPr>
        <p:txBody>
          <a:bodyPr>
            <a:normAutofit fontScale="70000" lnSpcReduction="20000"/>
          </a:bodyPr>
          <a:lstStyle/>
          <a:p>
            <a:r>
              <a:rPr lang="en-AU" sz="5100" dirty="0" smtClean="0"/>
              <a:t>How has the work of the Shell Centre influenced me as an Education Faculty academic ?</a:t>
            </a:r>
          </a:p>
          <a:p>
            <a:pPr lvl="1"/>
            <a:r>
              <a:rPr lang="en-AU" sz="4400" dirty="0" smtClean="0"/>
              <a:t>Formal teacher education	</a:t>
            </a:r>
          </a:p>
          <a:p>
            <a:pPr lvl="1"/>
            <a:r>
              <a:rPr lang="en-AU" sz="4400" dirty="0" smtClean="0"/>
              <a:t>Researcher</a:t>
            </a:r>
          </a:p>
          <a:p>
            <a:pPr lvl="1"/>
            <a:r>
              <a:rPr lang="en-AU" sz="4400" dirty="0" smtClean="0"/>
              <a:t>Occasional consultant to government; math </a:t>
            </a:r>
            <a:r>
              <a:rPr lang="en-AU" sz="4400" dirty="0" err="1" smtClean="0"/>
              <a:t>ed</a:t>
            </a:r>
            <a:r>
              <a:rPr lang="en-AU" sz="4400" dirty="0" smtClean="0"/>
              <a:t> community involvement</a:t>
            </a:r>
          </a:p>
          <a:p>
            <a:pPr lvl="1"/>
            <a:r>
              <a:rPr lang="en-AU" sz="4400" dirty="0" smtClean="0"/>
              <a:t>Working inside the ‘academic value system’</a:t>
            </a:r>
          </a:p>
          <a:p>
            <a:r>
              <a:rPr lang="en-AU" sz="5100" dirty="0" smtClean="0"/>
              <a:t>How can this work become more effective?</a:t>
            </a:r>
          </a:p>
          <a:p>
            <a:r>
              <a:rPr lang="en-AU" sz="5100" dirty="0" smtClean="0"/>
              <a:t>Three examples </a:t>
            </a:r>
          </a:p>
          <a:p>
            <a:endParaRPr lang="en-AU" dirty="0"/>
          </a:p>
          <a:p>
            <a:endParaRPr lang="en-AU" dirty="0" smtClean="0"/>
          </a:p>
          <a:p>
            <a:endParaRPr lang="en-AU" dirty="0" smtClean="0"/>
          </a:p>
          <a:p>
            <a:pPr lvl="2"/>
            <a:endParaRPr lang="en-AU" dirty="0" smtClean="0"/>
          </a:p>
          <a:p>
            <a:endParaRPr lang="en-AU" dirty="0"/>
          </a:p>
        </p:txBody>
      </p:sp>
    </p:spTree>
    <p:extLst>
      <p:ext uri="{BB962C8B-B14F-4D97-AF65-F5344CB8AC3E}">
        <p14:creationId xmlns:p14="http://schemas.microsoft.com/office/powerpoint/2010/main" val="179272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challenge</a:t>
            </a:r>
            <a:endParaRPr lang="en-US" sz="3600" dirty="0"/>
          </a:p>
        </p:txBody>
      </p:sp>
      <p:sp>
        <p:nvSpPr>
          <p:cNvPr id="3" name="Content Placeholder 2"/>
          <p:cNvSpPr>
            <a:spLocks noGrp="1"/>
          </p:cNvSpPr>
          <p:nvPr>
            <p:ph idx="1"/>
          </p:nvPr>
        </p:nvSpPr>
        <p:spPr/>
        <p:txBody>
          <a:bodyPr>
            <a:normAutofit lnSpcReduction="10000"/>
          </a:bodyPr>
          <a:lstStyle/>
          <a:p>
            <a:pPr marL="0" indent="0">
              <a:buNone/>
            </a:pPr>
            <a:r>
              <a:rPr lang="en-US" b="0" dirty="0" smtClean="0">
                <a:solidFill>
                  <a:srgbClr val="000000"/>
                </a:solidFill>
              </a:rPr>
              <a:t>When a medical problem arises in </a:t>
            </a:r>
            <a:r>
              <a:rPr lang="en-US" dirty="0" smtClean="0">
                <a:solidFill>
                  <a:srgbClr val="FF0000"/>
                </a:solidFill>
              </a:rPr>
              <a:t>health care </a:t>
            </a:r>
            <a:r>
              <a:rPr lang="en-US" b="0" dirty="0" smtClean="0">
                <a:solidFill>
                  <a:srgbClr val="000000"/>
                </a:solidFill>
              </a:rPr>
              <a:t>the Secretary of State calls on:</a:t>
            </a:r>
          </a:p>
          <a:p>
            <a:pPr lvl="1"/>
            <a:r>
              <a:rPr lang="en-US" b="0" dirty="0" smtClean="0">
                <a:solidFill>
                  <a:srgbClr val="000000"/>
                </a:solidFill>
              </a:rPr>
              <a:t>leading researchers in the field</a:t>
            </a:r>
          </a:p>
          <a:p>
            <a:pPr lvl="1"/>
            <a:r>
              <a:rPr lang="en-US" b="0" dirty="0">
                <a:solidFill>
                  <a:srgbClr val="000000"/>
                </a:solidFill>
              </a:rPr>
              <a:t>t</a:t>
            </a:r>
            <a:r>
              <a:rPr lang="en-US" b="0" dirty="0" smtClean="0">
                <a:solidFill>
                  <a:srgbClr val="000000"/>
                </a:solidFill>
              </a:rPr>
              <a:t>he appropriate Royal College </a:t>
            </a:r>
          </a:p>
          <a:p>
            <a:pPr lvl="1"/>
            <a:r>
              <a:rPr lang="en-US" dirty="0" smtClean="0">
                <a:solidFill>
                  <a:srgbClr val="000000"/>
                </a:solidFill>
              </a:rPr>
              <a:t>NICE  (</a:t>
            </a:r>
            <a:r>
              <a:rPr lang="en-US" sz="2000" dirty="0" smtClean="0">
                <a:solidFill>
                  <a:srgbClr val="000000"/>
                </a:solidFill>
              </a:rPr>
              <a:t>National Institute for Heath and Care Excellence)</a:t>
            </a:r>
            <a:endParaRPr lang="en-US" sz="2000" b="0" dirty="0" smtClean="0">
              <a:solidFill>
                <a:srgbClr val="000000"/>
              </a:solidFill>
            </a:endParaRPr>
          </a:p>
          <a:p>
            <a:pPr marL="0" indent="0">
              <a:buNone/>
            </a:pPr>
            <a:r>
              <a:rPr lang="en-US" b="0" dirty="0">
                <a:solidFill>
                  <a:srgbClr val="000000"/>
                </a:solidFill>
              </a:rPr>
              <a:t>f</a:t>
            </a:r>
            <a:r>
              <a:rPr lang="is-IS" b="0" dirty="0" smtClean="0">
                <a:solidFill>
                  <a:srgbClr val="000000"/>
                </a:solidFill>
              </a:rPr>
              <a:t>or </a:t>
            </a:r>
            <a:r>
              <a:rPr lang="is-IS" b="0" dirty="0" smtClean="0">
                <a:solidFill>
                  <a:srgbClr val="0000FF"/>
                </a:solidFill>
              </a:rPr>
              <a:t>guidance in the design of the response.</a:t>
            </a:r>
          </a:p>
          <a:p>
            <a:pPr marL="0" indent="0">
              <a:buNone/>
            </a:pPr>
            <a:endParaRPr lang="is-IS" b="0" dirty="0" smtClean="0">
              <a:solidFill>
                <a:srgbClr val="000000"/>
              </a:solidFill>
            </a:endParaRPr>
          </a:p>
          <a:p>
            <a:pPr marL="0" indent="0">
              <a:buNone/>
            </a:pPr>
            <a:r>
              <a:rPr lang="en-US" b="0" dirty="0">
                <a:solidFill>
                  <a:srgbClr val="000000"/>
                </a:solidFill>
              </a:rPr>
              <a:t>When </a:t>
            </a:r>
            <a:r>
              <a:rPr lang="en-US" b="0" dirty="0" smtClean="0">
                <a:solidFill>
                  <a:srgbClr val="000000"/>
                </a:solidFill>
              </a:rPr>
              <a:t>a educational problem </a:t>
            </a:r>
            <a:r>
              <a:rPr lang="en-US" b="0" dirty="0">
                <a:solidFill>
                  <a:srgbClr val="000000"/>
                </a:solidFill>
              </a:rPr>
              <a:t>arises in </a:t>
            </a:r>
            <a:r>
              <a:rPr lang="en-US" dirty="0" smtClean="0">
                <a:solidFill>
                  <a:srgbClr val="FF0000"/>
                </a:solidFill>
              </a:rPr>
              <a:t>education</a:t>
            </a:r>
            <a:endParaRPr lang="en-US" b="0" dirty="0" smtClean="0">
              <a:solidFill>
                <a:srgbClr val="000000"/>
              </a:solidFill>
            </a:endParaRPr>
          </a:p>
          <a:p>
            <a:r>
              <a:rPr lang="en-US" b="0" dirty="0" smtClean="0">
                <a:solidFill>
                  <a:srgbClr val="000000"/>
                </a:solidFill>
              </a:rPr>
              <a:t>who does the Secretary of State call on?</a:t>
            </a:r>
          </a:p>
          <a:p>
            <a:r>
              <a:rPr lang="en-US" b="0" dirty="0" smtClean="0">
                <a:solidFill>
                  <a:srgbClr val="000000"/>
                </a:solidFill>
              </a:rPr>
              <a:t>who </a:t>
            </a:r>
            <a:r>
              <a:rPr lang="en-US" b="0" i="1" dirty="0" smtClean="0">
                <a:solidFill>
                  <a:srgbClr val="000000"/>
                </a:solidFill>
              </a:rPr>
              <a:t>should</a:t>
            </a:r>
            <a:r>
              <a:rPr lang="en-US" b="0" dirty="0" smtClean="0">
                <a:solidFill>
                  <a:srgbClr val="000000"/>
                </a:solidFill>
              </a:rPr>
              <a:t> the </a:t>
            </a:r>
            <a:r>
              <a:rPr lang="en-US" b="0" dirty="0">
                <a:solidFill>
                  <a:srgbClr val="000000"/>
                </a:solidFill>
              </a:rPr>
              <a:t>Secretary of State call </a:t>
            </a:r>
            <a:r>
              <a:rPr lang="en-US" b="0" dirty="0" smtClean="0">
                <a:solidFill>
                  <a:srgbClr val="000000"/>
                </a:solidFill>
              </a:rPr>
              <a:t>on?</a:t>
            </a:r>
          </a:p>
          <a:p>
            <a:pPr marL="0" indent="0">
              <a:buNone/>
            </a:pPr>
            <a:r>
              <a:rPr lang="en-US" b="0" dirty="0" smtClean="0">
                <a:solidFill>
                  <a:srgbClr val="000000"/>
                </a:solidFill>
              </a:rPr>
              <a:t>If they called on us, “the research community”, how would we respond?</a:t>
            </a:r>
            <a:endParaRPr lang="en-US" b="0" dirty="0">
              <a:solidFill>
                <a:srgbClr val="000000"/>
              </a:solidFill>
            </a:endParaRPr>
          </a:p>
          <a:p>
            <a:endParaRPr lang="en-US" sz="2400" b="0" dirty="0">
              <a:solidFill>
                <a:srgbClr val="000000"/>
              </a:solidFill>
            </a:endParaRPr>
          </a:p>
        </p:txBody>
      </p:sp>
    </p:spTree>
    <p:extLst>
      <p:ext uri="{BB962C8B-B14F-4D97-AF65-F5344CB8AC3E}">
        <p14:creationId xmlns:p14="http://schemas.microsoft.com/office/powerpoint/2010/main" val="37762738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Two Examples of Curriculum Change</a:t>
            </a:r>
            <a:endParaRPr lang="en-AU" dirty="0"/>
          </a:p>
        </p:txBody>
      </p:sp>
      <p:sp>
        <p:nvSpPr>
          <p:cNvPr id="3" name="Content Placeholder 2"/>
          <p:cNvSpPr>
            <a:spLocks noGrp="1"/>
          </p:cNvSpPr>
          <p:nvPr>
            <p:ph idx="1"/>
          </p:nvPr>
        </p:nvSpPr>
        <p:spPr/>
        <p:txBody>
          <a:bodyPr>
            <a:normAutofit fontScale="77500" lnSpcReduction="20000"/>
          </a:bodyPr>
          <a:lstStyle/>
          <a:p>
            <a:r>
              <a:rPr lang="en-AU" dirty="0" smtClean="0"/>
              <a:t>Victorian Certificate of Education (VCE) Mathematics</a:t>
            </a:r>
          </a:p>
          <a:p>
            <a:pPr lvl="1"/>
            <a:r>
              <a:rPr lang="en-AU" dirty="0" smtClean="0"/>
              <a:t>Years 11 and 12</a:t>
            </a:r>
          </a:p>
          <a:p>
            <a:pPr lvl="1"/>
            <a:r>
              <a:rPr lang="en-AU" dirty="0" smtClean="0"/>
              <a:t>Three main subjects  (different levels and audience)</a:t>
            </a:r>
          </a:p>
          <a:p>
            <a:pPr lvl="1"/>
            <a:r>
              <a:rPr lang="en-AU" dirty="0" smtClean="0"/>
              <a:t> State-wide specified content with options</a:t>
            </a:r>
          </a:p>
          <a:p>
            <a:pPr lvl="1"/>
            <a:r>
              <a:rPr lang="en-AU" dirty="0" smtClean="0"/>
              <a:t>Assessment by state with school input – university entrance</a:t>
            </a:r>
          </a:p>
          <a:p>
            <a:r>
              <a:rPr lang="en-AU" dirty="0" smtClean="0"/>
              <a:t>Introduction of Problem Solving and Modelling</a:t>
            </a:r>
          </a:p>
          <a:p>
            <a:pPr lvl="1"/>
            <a:r>
              <a:rPr lang="en-AU" dirty="0" smtClean="0"/>
              <a:t>from 1988  lasting about a decade</a:t>
            </a:r>
          </a:p>
          <a:p>
            <a:pPr lvl="1"/>
            <a:r>
              <a:rPr lang="en-AU" dirty="0" smtClean="0"/>
              <a:t>Unsuccessful </a:t>
            </a:r>
            <a:r>
              <a:rPr lang="en-AU" dirty="0" smtClean="0">
                <a:sym typeface="Wingdings" panose="05000000000000000000" pitchFamily="2" charset="2"/>
              </a:rPr>
              <a:t></a:t>
            </a:r>
            <a:endParaRPr lang="en-AU" dirty="0" smtClean="0"/>
          </a:p>
          <a:p>
            <a:r>
              <a:rPr lang="en-AU" dirty="0" smtClean="0"/>
              <a:t>Introduction of mathematically-able software from 1995 to now</a:t>
            </a:r>
          </a:p>
          <a:p>
            <a:pPr lvl="1"/>
            <a:r>
              <a:rPr lang="en-AU" dirty="0" smtClean="0"/>
              <a:t>successful, with things to improve and new challenges coming</a:t>
            </a:r>
          </a:p>
          <a:p>
            <a:r>
              <a:rPr lang="en-AU" dirty="0" smtClean="0">
                <a:solidFill>
                  <a:schemeClr val="accent2">
                    <a:lumMod val="50000"/>
                  </a:schemeClr>
                </a:solidFill>
              </a:rPr>
              <a:t>These are the right directions for mathematics education, and still need a lot of effort from us all.</a:t>
            </a:r>
          </a:p>
          <a:p>
            <a:pPr marL="457200" lvl="1" indent="0">
              <a:buNone/>
            </a:pPr>
            <a:endParaRPr lang="en-AU" dirty="0"/>
          </a:p>
        </p:txBody>
      </p:sp>
    </p:spTree>
    <p:extLst>
      <p:ext uri="{BB962C8B-B14F-4D97-AF65-F5344CB8AC3E}">
        <p14:creationId xmlns:p14="http://schemas.microsoft.com/office/powerpoint/2010/main" val="29906524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Example 1: VCE problem solving and modelling: “Tests worth teaching to”</a:t>
            </a:r>
            <a:endParaRPr lang="en-AU" dirty="0"/>
          </a:p>
        </p:txBody>
      </p:sp>
      <p:sp>
        <p:nvSpPr>
          <p:cNvPr id="3" name="Content Placeholder 2"/>
          <p:cNvSpPr>
            <a:spLocks noGrp="1"/>
          </p:cNvSpPr>
          <p:nvPr>
            <p:ph idx="1"/>
          </p:nvPr>
        </p:nvSpPr>
        <p:spPr/>
        <p:txBody>
          <a:bodyPr>
            <a:normAutofit fontScale="92500"/>
          </a:bodyPr>
          <a:lstStyle/>
          <a:p>
            <a:r>
              <a:rPr lang="en-AU" dirty="0" smtClean="0"/>
              <a:t>Shift of about one third of assessment from short answer examination questions to</a:t>
            </a:r>
          </a:p>
          <a:p>
            <a:pPr lvl="1"/>
            <a:r>
              <a:rPr lang="en-AU" dirty="0" smtClean="0"/>
              <a:t>6 hour problem solving task, students submit report</a:t>
            </a:r>
          </a:p>
          <a:p>
            <a:pPr lvl="1"/>
            <a:r>
              <a:rPr lang="en-AU" dirty="0" smtClean="0"/>
              <a:t>20 hour mathematical project, </a:t>
            </a:r>
            <a:r>
              <a:rPr lang="en-AU" dirty="0"/>
              <a:t>students submit report</a:t>
            </a:r>
          </a:p>
          <a:p>
            <a:r>
              <a:rPr lang="en-AU" dirty="0" smtClean="0"/>
              <a:t>Responsibility</a:t>
            </a:r>
          </a:p>
          <a:p>
            <a:pPr lvl="1"/>
            <a:r>
              <a:rPr lang="en-AU" dirty="0" smtClean="0"/>
              <a:t>State panel created tasks (with choice) and assessment rubric</a:t>
            </a:r>
          </a:p>
          <a:p>
            <a:pPr lvl="1"/>
            <a:r>
              <a:rPr lang="en-AU" dirty="0" smtClean="0"/>
              <a:t>Teacher assessed with inter-school moderation</a:t>
            </a:r>
          </a:p>
          <a:p>
            <a:r>
              <a:rPr lang="en-AU" dirty="0" smtClean="0"/>
              <a:t>Associated reduction in course content</a:t>
            </a:r>
          </a:p>
        </p:txBody>
      </p:sp>
    </p:spTree>
    <p:extLst>
      <p:ext uri="{BB962C8B-B14F-4D97-AF65-F5344CB8AC3E}">
        <p14:creationId xmlns:p14="http://schemas.microsoft.com/office/powerpoint/2010/main" val="11380913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Sample problems (images removed)</a:t>
            </a:r>
            <a:endParaRPr lang="en-AU" dirty="0"/>
          </a:p>
        </p:txBody>
      </p:sp>
      <p:sp>
        <p:nvSpPr>
          <p:cNvPr id="3" name="Content Placeholder 2"/>
          <p:cNvSpPr>
            <a:spLocks noGrp="1"/>
          </p:cNvSpPr>
          <p:nvPr>
            <p:ph idx="1"/>
          </p:nvPr>
        </p:nvSpPr>
        <p:spPr/>
        <p:txBody>
          <a:bodyPr/>
          <a:lstStyle/>
          <a:p>
            <a:r>
              <a:rPr lang="en-AU" dirty="0" smtClean="0"/>
              <a:t>Questions based on situations such as</a:t>
            </a:r>
          </a:p>
          <a:p>
            <a:pPr lvl="1"/>
            <a:r>
              <a:rPr lang="en-AU" dirty="0" smtClean="0"/>
              <a:t>Rates of movement of water and coffee in an old fashioned percolator</a:t>
            </a:r>
          </a:p>
          <a:p>
            <a:pPr lvl="1"/>
            <a:r>
              <a:rPr lang="en-AU" dirty="0" smtClean="0"/>
              <a:t>Path of a clown running around a float in a parade</a:t>
            </a:r>
          </a:p>
          <a:p>
            <a:pPr lvl="1"/>
            <a:r>
              <a:rPr lang="en-AU" dirty="0" smtClean="0"/>
              <a:t>Exponential function links to music e.g. with guitars</a:t>
            </a:r>
          </a:p>
          <a:p>
            <a:pPr lvl="1"/>
            <a:r>
              <a:rPr lang="en-AU" dirty="0" smtClean="0"/>
              <a:t>Concentration of drug in body over time with multiple doses</a:t>
            </a:r>
          </a:p>
          <a:p>
            <a:pPr lvl="1"/>
            <a:r>
              <a:rPr lang="en-AU" dirty="0" smtClean="0"/>
              <a:t>investigations of properties of complex numbers</a:t>
            </a:r>
            <a:endParaRPr lang="en-AU" dirty="0"/>
          </a:p>
        </p:txBody>
      </p:sp>
    </p:spTree>
    <p:extLst>
      <p:ext uri="{BB962C8B-B14F-4D97-AF65-F5344CB8AC3E}">
        <p14:creationId xmlns:p14="http://schemas.microsoft.com/office/powerpoint/2010/main" val="4193641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Best Times </a:t>
            </a:r>
            <a:r>
              <a:rPr lang="en-AU" dirty="0" smtClean="0"/>
              <a:t>and Worst Times</a:t>
            </a:r>
            <a:endParaRPr lang="en-AU" dirty="0"/>
          </a:p>
        </p:txBody>
      </p:sp>
      <p:sp>
        <p:nvSpPr>
          <p:cNvPr id="3" name="Content Placeholder 2"/>
          <p:cNvSpPr>
            <a:spLocks noGrp="1"/>
          </p:cNvSpPr>
          <p:nvPr>
            <p:ph idx="1"/>
          </p:nvPr>
        </p:nvSpPr>
        <p:spPr/>
        <p:txBody>
          <a:bodyPr>
            <a:normAutofit fontScale="70000" lnSpcReduction="20000"/>
          </a:bodyPr>
          <a:lstStyle/>
          <a:p>
            <a:r>
              <a:rPr lang="en-AU" dirty="0" smtClean="0"/>
              <a:t>Some teachers and students loved it!</a:t>
            </a:r>
          </a:p>
          <a:p>
            <a:r>
              <a:rPr lang="en-AU" dirty="0" smtClean="0"/>
              <a:t>Gone within a decade, with little trace remaining.</a:t>
            </a:r>
          </a:p>
          <a:p>
            <a:r>
              <a:rPr lang="en-AU" dirty="0" smtClean="0"/>
              <a:t>Problematic introduction</a:t>
            </a:r>
          </a:p>
          <a:p>
            <a:pPr lvl="1"/>
            <a:r>
              <a:rPr lang="en-AU" dirty="0" smtClean="0"/>
              <a:t>TIMESCALE Change too fast despite phasing in</a:t>
            </a:r>
          </a:p>
          <a:p>
            <a:pPr lvl="2"/>
            <a:r>
              <a:rPr lang="en-AU" dirty="0" smtClean="0"/>
              <a:t>No half-way house for teachers to build skills</a:t>
            </a:r>
          </a:p>
          <a:p>
            <a:pPr lvl="2"/>
            <a:r>
              <a:rPr lang="en-AU" dirty="0" smtClean="0"/>
              <a:t>Political imperative  - all school subjects involved</a:t>
            </a:r>
          </a:p>
          <a:p>
            <a:pPr lvl="1"/>
            <a:r>
              <a:rPr lang="en-AU" dirty="0" smtClean="0"/>
              <a:t>Change too big</a:t>
            </a:r>
          </a:p>
          <a:p>
            <a:pPr lvl="2"/>
            <a:r>
              <a:rPr lang="en-AU" dirty="0" smtClean="0"/>
              <a:t>Many teachers had no prior experience of conducting mathematical inquiries</a:t>
            </a:r>
          </a:p>
          <a:p>
            <a:pPr lvl="2"/>
            <a:r>
              <a:rPr lang="en-AU" dirty="0" smtClean="0"/>
              <a:t>Some do not believe it is important</a:t>
            </a:r>
          </a:p>
          <a:p>
            <a:pPr lvl="2"/>
            <a:r>
              <a:rPr lang="en-AU" dirty="0" smtClean="0"/>
              <a:t>Many other aspects of VCE mathematics changed at same time</a:t>
            </a:r>
          </a:p>
          <a:p>
            <a:r>
              <a:rPr lang="en-AU" dirty="0" smtClean="0"/>
              <a:t>Every part needs to work well first time</a:t>
            </a:r>
          </a:p>
          <a:p>
            <a:pPr lvl="1"/>
            <a:r>
              <a:rPr lang="en-AU" dirty="0" smtClean="0"/>
              <a:t>Assessment too onerous for schools</a:t>
            </a:r>
          </a:p>
          <a:p>
            <a:pPr lvl="1"/>
            <a:r>
              <a:rPr lang="en-AU" dirty="0" smtClean="0"/>
              <a:t>Report production too onerous for schools</a:t>
            </a:r>
          </a:p>
          <a:p>
            <a:pPr lvl="1"/>
            <a:r>
              <a:rPr lang="en-AU" dirty="0"/>
              <a:t>Cheating rumours </a:t>
            </a:r>
            <a:r>
              <a:rPr lang="en-AU" dirty="0" smtClean="0"/>
              <a:t>damaging, despite safeguards (for maths)</a:t>
            </a:r>
            <a:endParaRPr lang="en-AU" dirty="0"/>
          </a:p>
          <a:p>
            <a:pPr lvl="1"/>
            <a:endParaRPr lang="en-AU" dirty="0" smtClean="0"/>
          </a:p>
          <a:p>
            <a:pPr lvl="1"/>
            <a:endParaRPr lang="en-AU" dirty="0" smtClean="0"/>
          </a:p>
          <a:p>
            <a:pPr lvl="1"/>
            <a:endParaRPr lang="en-AU" dirty="0" smtClean="0"/>
          </a:p>
          <a:p>
            <a:pPr lvl="1"/>
            <a:endParaRPr lang="en-AU" dirty="0" smtClean="0"/>
          </a:p>
        </p:txBody>
      </p:sp>
    </p:spTree>
    <p:extLst>
      <p:ext uri="{BB962C8B-B14F-4D97-AF65-F5344CB8AC3E}">
        <p14:creationId xmlns:p14="http://schemas.microsoft.com/office/powerpoint/2010/main" val="16179408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What happened?</a:t>
            </a:r>
            <a:endParaRPr lang="en-AU" dirty="0"/>
          </a:p>
        </p:txBody>
      </p:sp>
      <p:sp>
        <p:nvSpPr>
          <p:cNvPr id="3" name="Content Placeholder 2"/>
          <p:cNvSpPr>
            <a:spLocks noGrp="1"/>
          </p:cNvSpPr>
          <p:nvPr>
            <p:ph idx="1"/>
          </p:nvPr>
        </p:nvSpPr>
        <p:spPr>
          <a:xfrm>
            <a:off x="179512" y="1340768"/>
            <a:ext cx="8712968" cy="5040560"/>
          </a:xfrm>
        </p:spPr>
        <p:txBody>
          <a:bodyPr>
            <a:normAutofit lnSpcReduction="10000"/>
          </a:bodyPr>
          <a:lstStyle/>
          <a:p>
            <a:r>
              <a:rPr lang="en-AU" dirty="0" smtClean="0"/>
              <a:t>Removal of inter-school moderation</a:t>
            </a:r>
          </a:p>
          <a:p>
            <a:r>
              <a:rPr lang="en-AU" dirty="0" smtClean="0"/>
              <a:t>Loss of centralised setting of the tasks</a:t>
            </a:r>
          </a:p>
          <a:p>
            <a:r>
              <a:rPr lang="en-AU" dirty="0" smtClean="0"/>
              <a:t>Schools exhorted to continue problem solving and modelling as a key feature of the school-assessed component of the subject. </a:t>
            </a:r>
          </a:p>
          <a:p>
            <a:r>
              <a:rPr lang="en-AU" dirty="0" smtClean="0"/>
              <a:t>Vanished with little trace in a couple of years</a:t>
            </a:r>
          </a:p>
          <a:p>
            <a:pPr lvl="1"/>
            <a:r>
              <a:rPr lang="en-AU" dirty="0" smtClean="0"/>
              <a:t>a few teachers remember it as the best of times. </a:t>
            </a:r>
          </a:p>
          <a:p>
            <a:r>
              <a:rPr lang="en-AU" dirty="0" smtClean="0"/>
              <a:t>PS and modelling is still the most important goal, but elusive </a:t>
            </a:r>
          </a:p>
          <a:p>
            <a:pPr lvl="1"/>
            <a:r>
              <a:rPr lang="en-AU" dirty="0" err="1" smtClean="0"/>
              <a:t>reSolve</a:t>
            </a:r>
            <a:r>
              <a:rPr lang="en-AU" dirty="0" smtClean="0"/>
              <a:t> Mathematics by Inquiry  </a:t>
            </a:r>
          </a:p>
          <a:p>
            <a:pPr marL="457200" lvl="1" indent="0">
              <a:buNone/>
            </a:pPr>
            <a:endParaRPr lang="en-AU" dirty="0"/>
          </a:p>
        </p:txBody>
      </p:sp>
      <p:sp>
        <p:nvSpPr>
          <p:cNvPr id="4" name="AutoShape 2" descr="Image result for resolve mathematics by inqui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04248" y="5308614"/>
            <a:ext cx="2328312" cy="154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6571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5760"/>
            <a:ext cx="8712968" cy="1070992"/>
          </a:xfrm>
        </p:spPr>
        <p:txBody>
          <a:bodyPr>
            <a:normAutofit fontScale="90000"/>
          </a:bodyPr>
          <a:lstStyle/>
          <a:p>
            <a:r>
              <a:rPr lang="en-AU" dirty="0" smtClean="0"/>
              <a:t>Example 2: </a:t>
            </a:r>
            <a:br>
              <a:rPr lang="en-AU" dirty="0" smtClean="0"/>
            </a:br>
            <a:r>
              <a:rPr lang="en-AU" dirty="0" smtClean="0"/>
              <a:t>Graphics calculators and CAS in exams</a:t>
            </a:r>
            <a:endParaRPr lang="en-AU" dirty="0"/>
          </a:p>
        </p:txBody>
      </p:sp>
      <p:sp>
        <p:nvSpPr>
          <p:cNvPr id="3" name="Content Placeholder 2"/>
          <p:cNvSpPr>
            <a:spLocks noGrp="1"/>
          </p:cNvSpPr>
          <p:nvPr>
            <p:ph idx="1"/>
          </p:nvPr>
        </p:nvSpPr>
        <p:spPr>
          <a:xfrm>
            <a:off x="179512" y="1412776"/>
            <a:ext cx="8712968" cy="5328592"/>
          </a:xfrm>
        </p:spPr>
        <p:txBody>
          <a:bodyPr>
            <a:normAutofit fontScale="77500" lnSpcReduction="20000"/>
          </a:bodyPr>
          <a:lstStyle/>
          <a:p>
            <a:r>
              <a:rPr lang="en-AU" dirty="0" smtClean="0"/>
              <a:t>Research and professional development in association with curriculum authority over many years.</a:t>
            </a:r>
          </a:p>
          <a:p>
            <a:r>
              <a:rPr lang="en-AU" dirty="0" smtClean="0"/>
              <a:t>GC is a well designed tool by 1995</a:t>
            </a:r>
          </a:p>
          <a:p>
            <a:pPr lvl="1"/>
            <a:r>
              <a:rPr lang="en-AU" dirty="0" smtClean="0"/>
              <a:t>Hand-held for easy classroom use; take home</a:t>
            </a:r>
          </a:p>
          <a:p>
            <a:pPr lvl="1"/>
            <a:r>
              <a:rPr lang="en-AU" dirty="0" smtClean="0"/>
              <a:t>Affordable</a:t>
            </a:r>
          </a:p>
          <a:p>
            <a:pPr lvl="1"/>
            <a:r>
              <a:rPr lang="en-AU" dirty="0"/>
              <a:t>Still a challenge for many teachers to learn to </a:t>
            </a:r>
            <a:r>
              <a:rPr lang="en-AU" dirty="0" smtClean="0"/>
              <a:t>use</a:t>
            </a:r>
          </a:p>
          <a:p>
            <a:r>
              <a:rPr lang="en-AU" dirty="0" smtClean="0"/>
              <a:t>Successful introduction of graphics calculators</a:t>
            </a:r>
          </a:p>
          <a:p>
            <a:pPr lvl="1"/>
            <a:r>
              <a:rPr lang="en-AU" dirty="0" smtClean="0"/>
              <a:t>Phased in over a few years – school choice</a:t>
            </a:r>
          </a:p>
          <a:p>
            <a:pPr lvl="1"/>
            <a:r>
              <a:rPr lang="en-AU" dirty="0" smtClean="0"/>
              <a:t>Amplified what students could do, not just compensated</a:t>
            </a:r>
          </a:p>
          <a:p>
            <a:pPr lvl="1"/>
            <a:r>
              <a:rPr lang="en-AU" dirty="0" smtClean="0"/>
              <a:t>Relatively small change for teachers</a:t>
            </a:r>
          </a:p>
          <a:p>
            <a:pPr lvl="1"/>
            <a:r>
              <a:rPr lang="en-AU" dirty="0" smtClean="0"/>
              <a:t>Compatible with the values of </a:t>
            </a:r>
            <a:r>
              <a:rPr lang="en-AU" dirty="0"/>
              <a:t>most teachers (not all) </a:t>
            </a:r>
            <a:endParaRPr lang="en-AU" dirty="0" smtClean="0"/>
          </a:p>
          <a:p>
            <a:pPr lvl="1"/>
            <a:r>
              <a:rPr lang="en-AU" dirty="0" smtClean="0"/>
              <a:t>Associated research on practical issues </a:t>
            </a:r>
          </a:p>
          <a:p>
            <a:pPr lvl="2"/>
            <a:r>
              <a:rPr lang="en-AU" dirty="0" smtClean="0"/>
              <a:t>How many questions affected</a:t>
            </a:r>
          </a:p>
          <a:p>
            <a:pPr lvl="2"/>
            <a:r>
              <a:rPr lang="en-AU" dirty="0" smtClean="0"/>
              <a:t>Possible new question styles, without making questions too hard</a:t>
            </a:r>
          </a:p>
          <a:p>
            <a:pPr lvl="2"/>
            <a:r>
              <a:rPr lang="en-AU" dirty="0" smtClean="0"/>
              <a:t>Equity issues, including brand of calculator</a:t>
            </a:r>
          </a:p>
          <a:p>
            <a:pPr lvl="2"/>
            <a:endParaRPr lang="en-AU" dirty="0" smtClean="0"/>
          </a:p>
          <a:p>
            <a:endParaRPr lang="en-AU" dirty="0" smtClean="0"/>
          </a:p>
        </p:txBody>
      </p:sp>
    </p:spTree>
    <p:extLst>
      <p:ext uri="{BB962C8B-B14F-4D97-AF65-F5344CB8AC3E}">
        <p14:creationId xmlns:p14="http://schemas.microsoft.com/office/powerpoint/2010/main" val="25888965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And on to CAS . . .</a:t>
            </a:r>
            <a:endParaRPr lang="en-AU" dirty="0"/>
          </a:p>
        </p:txBody>
      </p:sp>
      <p:sp>
        <p:nvSpPr>
          <p:cNvPr id="3" name="Content Placeholder 2"/>
          <p:cNvSpPr>
            <a:spLocks noGrp="1"/>
          </p:cNvSpPr>
          <p:nvPr>
            <p:ph idx="1"/>
          </p:nvPr>
        </p:nvSpPr>
        <p:spPr>
          <a:xfrm>
            <a:off x="179512" y="1124744"/>
            <a:ext cx="8712968" cy="5733256"/>
          </a:xfrm>
        </p:spPr>
        <p:txBody>
          <a:bodyPr>
            <a:normAutofit fontScale="85000" lnSpcReduction="20000"/>
          </a:bodyPr>
          <a:lstStyle/>
          <a:p>
            <a:r>
              <a:rPr lang="en-AU" dirty="0" smtClean="0"/>
              <a:t>Gradual introduction from 2002 – 2010, initially with research project partnership</a:t>
            </a:r>
          </a:p>
          <a:p>
            <a:r>
              <a:rPr lang="en-AU" dirty="0" smtClean="0"/>
              <a:t>A much bigger change</a:t>
            </a:r>
          </a:p>
          <a:p>
            <a:pPr lvl="1"/>
            <a:r>
              <a:rPr lang="en-AU" dirty="0" smtClean="0"/>
              <a:t>Contrary to values of some good teachers and unis</a:t>
            </a:r>
          </a:p>
          <a:p>
            <a:pPr lvl="2"/>
            <a:r>
              <a:rPr lang="en-AU" dirty="0"/>
              <a:t>Compromise </a:t>
            </a:r>
            <a:r>
              <a:rPr lang="en-AU" dirty="0" smtClean="0"/>
              <a:t>with </a:t>
            </a:r>
            <a:r>
              <a:rPr lang="en-AU" dirty="0"/>
              <a:t>a technology-free exam </a:t>
            </a:r>
            <a:r>
              <a:rPr lang="en-AU" dirty="0" smtClean="0"/>
              <a:t>component 2010</a:t>
            </a:r>
          </a:p>
          <a:p>
            <a:pPr lvl="1"/>
            <a:r>
              <a:rPr lang="en-AU" dirty="0" smtClean="0"/>
              <a:t>Much harder for teachers to learn to use</a:t>
            </a:r>
          </a:p>
          <a:p>
            <a:pPr lvl="2"/>
            <a:r>
              <a:rPr lang="en-AU" dirty="0" smtClean="0"/>
              <a:t>CAS methods can be different to pen-paper methods</a:t>
            </a:r>
          </a:p>
          <a:p>
            <a:pPr lvl="2"/>
            <a:r>
              <a:rPr lang="en-AU" dirty="0" smtClean="0"/>
              <a:t>Still tends to be used like a pen-paper assistant only</a:t>
            </a:r>
          </a:p>
          <a:p>
            <a:pPr lvl="1"/>
            <a:r>
              <a:rPr lang="en-AU" dirty="0"/>
              <a:t>Tends to be used to compensate for poor algebra and not </a:t>
            </a:r>
            <a:r>
              <a:rPr lang="en-AU" dirty="0" smtClean="0"/>
              <a:t>amplify</a:t>
            </a:r>
          </a:p>
          <a:p>
            <a:pPr lvl="1"/>
            <a:r>
              <a:rPr lang="en-AU" dirty="0" smtClean="0"/>
              <a:t>Rules continuing to adapt e.g. Mathematica schools</a:t>
            </a:r>
          </a:p>
          <a:p>
            <a:r>
              <a:rPr lang="en-AU" dirty="0" smtClean="0"/>
              <a:t>Issues</a:t>
            </a:r>
          </a:p>
          <a:p>
            <a:pPr lvl="1"/>
            <a:r>
              <a:rPr lang="en-AU" dirty="0" smtClean="0"/>
              <a:t>How to move on from a ‘soft’ introduction to use it better?</a:t>
            </a:r>
          </a:p>
          <a:p>
            <a:pPr lvl="1"/>
            <a:r>
              <a:rPr lang="en-AU" dirty="0" smtClean="0"/>
              <a:t>What is the right maths for 2025?</a:t>
            </a:r>
          </a:p>
          <a:p>
            <a:pPr lvl="2"/>
            <a:r>
              <a:rPr lang="en-AU" dirty="0" err="1" smtClean="0"/>
              <a:t>reSolve</a:t>
            </a:r>
            <a:r>
              <a:rPr lang="en-AU" dirty="0" smtClean="0"/>
              <a:t> “Mathematics and </a:t>
            </a:r>
            <a:r>
              <a:rPr lang="en-AU" dirty="0" err="1" smtClean="0"/>
              <a:t>Algorithmics</a:t>
            </a:r>
            <a:r>
              <a:rPr lang="en-AU" dirty="0" smtClean="0"/>
              <a:t>”</a:t>
            </a:r>
          </a:p>
          <a:p>
            <a:pPr lvl="1"/>
            <a:endParaRPr lang="en-AU" dirty="0"/>
          </a:p>
          <a:p>
            <a:pPr lvl="1"/>
            <a:endParaRPr lang="en-AU" dirty="0" smtClean="0"/>
          </a:p>
          <a:p>
            <a:pPr lvl="1"/>
            <a:endParaRPr lang="en-AU" dirty="0"/>
          </a:p>
          <a:p>
            <a:pPr lvl="1"/>
            <a:endParaRPr lang="en-AU" dirty="0" smtClean="0"/>
          </a:p>
          <a:p>
            <a:pPr lvl="1"/>
            <a:endParaRPr lang="en-AU" dirty="0"/>
          </a:p>
          <a:p>
            <a:pPr lvl="1"/>
            <a:endParaRPr lang="en-AU" dirty="0" smtClean="0"/>
          </a:p>
          <a:p>
            <a:pPr lvl="1"/>
            <a:endParaRPr lang="en-AU" dirty="0"/>
          </a:p>
          <a:p>
            <a:pPr lvl="1"/>
            <a:endParaRPr lang="en-AU" dirty="0" smtClean="0"/>
          </a:p>
          <a:p>
            <a:pPr lvl="1"/>
            <a:endParaRPr lang="en-AU" dirty="0"/>
          </a:p>
          <a:p>
            <a:pPr lvl="1"/>
            <a:endParaRPr lang="en-AU" dirty="0" smtClean="0"/>
          </a:p>
          <a:p>
            <a:pPr lvl="1"/>
            <a:endParaRPr lang="en-AU" dirty="0"/>
          </a:p>
          <a:p>
            <a:pPr lvl="1"/>
            <a:endParaRPr lang="en-AU" dirty="0" smtClean="0"/>
          </a:p>
          <a:p>
            <a:pPr lvl="1"/>
            <a:endParaRPr lang="en-AU" dirty="0"/>
          </a:p>
          <a:p>
            <a:pPr lvl="1"/>
            <a:endParaRPr lang="en-AU" dirty="0" smtClean="0"/>
          </a:p>
          <a:p>
            <a:pPr lvl="1"/>
            <a:endParaRPr lang="en-AU" dirty="0" smtClean="0"/>
          </a:p>
          <a:p>
            <a:pPr lvl="1"/>
            <a:endParaRPr lang="en-AU" dirty="0"/>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0312" y="5717394"/>
            <a:ext cx="1763688" cy="117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4462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512168"/>
          </a:xfrm>
        </p:spPr>
        <p:txBody>
          <a:bodyPr>
            <a:normAutofit/>
          </a:bodyPr>
          <a:lstStyle/>
          <a:p>
            <a:r>
              <a:rPr lang="en-AU" dirty="0" smtClean="0"/>
              <a:t>Example 3: Building the knowledge base and making it accessible</a:t>
            </a:r>
            <a:endParaRPr lang="en-AU" dirty="0"/>
          </a:p>
        </p:txBody>
      </p:sp>
      <p:sp>
        <p:nvSpPr>
          <p:cNvPr id="3" name="Content Placeholder 2"/>
          <p:cNvSpPr>
            <a:spLocks noGrp="1"/>
          </p:cNvSpPr>
          <p:nvPr>
            <p:ph idx="1"/>
          </p:nvPr>
        </p:nvSpPr>
        <p:spPr>
          <a:xfrm>
            <a:off x="467544" y="2060848"/>
            <a:ext cx="8229600" cy="4536504"/>
          </a:xfrm>
        </p:spPr>
        <p:txBody>
          <a:bodyPr>
            <a:normAutofit fontScale="85000" lnSpcReduction="10000"/>
          </a:bodyPr>
          <a:lstStyle/>
          <a:p>
            <a:r>
              <a:rPr lang="en-AU" dirty="0" smtClean="0"/>
              <a:t>Research traditions: science -&gt;  engineering</a:t>
            </a:r>
          </a:p>
          <a:p>
            <a:r>
              <a:rPr lang="en-AU" dirty="0" smtClean="0"/>
              <a:t>Alan Bell’s research program on diagnostic teaching (1980’s and on)</a:t>
            </a:r>
          </a:p>
          <a:p>
            <a:pPr lvl="1"/>
            <a:r>
              <a:rPr lang="en-AU" dirty="0"/>
              <a:t> </a:t>
            </a:r>
            <a:r>
              <a:rPr lang="en-AU" dirty="0" smtClean="0"/>
              <a:t>researching student learning in detail </a:t>
            </a:r>
          </a:p>
          <a:p>
            <a:pPr lvl="2"/>
            <a:r>
              <a:rPr lang="en-AU" dirty="0" smtClean="0"/>
              <a:t>not only general theory</a:t>
            </a:r>
          </a:p>
          <a:p>
            <a:pPr lvl="2"/>
            <a:r>
              <a:rPr lang="en-AU" dirty="0" smtClean="0"/>
              <a:t>many studies accumulating and adding variety</a:t>
            </a:r>
          </a:p>
          <a:p>
            <a:pPr lvl="2"/>
            <a:r>
              <a:rPr lang="en-AU" dirty="0" smtClean="0"/>
              <a:t>more stable than results in other parts of maths </a:t>
            </a:r>
            <a:r>
              <a:rPr lang="en-AU" dirty="0" err="1" smtClean="0"/>
              <a:t>ed</a:t>
            </a:r>
            <a:r>
              <a:rPr lang="en-AU" dirty="0" smtClean="0"/>
              <a:t> research</a:t>
            </a:r>
          </a:p>
          <a:p>
            <a:pPr lvl="1"/>
            <a:r>
              <a:rPr lang="en-AU" dirty="0" smtClean="0"/>
              <a:t>building learning materials that use this knowledge</a:t>
            </a:r>
          </a:p>
          <a:p>
            <a:pPr lvl="1"/>
            <a:r>
              <a:rPr lang="en-AU" dirty="0" smtClean="0"/>
              <a:t>developing and testing general principles to do this</a:t>
            </a:r>
          </a:p>
          <a:p>
            <a:r>
              <a:rPr lang="en-AU" dirty="0" smtClean="0"/>
              <a:t>Underlying rationale: students learn better if teaching addresses student thinking (good evidence now)</a:t>
            </a:r>
          </a:p>
        </p:txBody>
      </p:sp>
    </p:spTree>
    <p:extLst>
      <p:ext uri="{BB962C8B-B14F-4D97-AF65-F5344CB8AC3E}">
        <p14:creationId xmlns:p14="http://schemas.microsoft.com/office/powerpoint/2010/main" val="31826276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435280" cy="1224136"/>
          </a:xfrm>
        </p:spPr>
        <p:txBody>
          <a:bodyPr>
            <a:normAutofit fontScale="90000"/>
          </a:bodyPr>
          <a:lstStyle/>
          <a:p>
            <a:r>
              <a:rPr lang="en-AU" sz="3600" dirty="0" smtClean="0"/>
              <a:t>“</a:t>
            </a:r>
            <a:r>
              <a:rPr lang="en-AU" sz="3100" dirty="0" smtClean="0"/>
              <a:t>Principles for the Design of Teaching”</a:t>
            </a:r>
            <a:br>
              <a:rPr lang="en-AU" sz="3100" dirty="0" smtClean="0"/>
            </a:br>
            <a:r>
              <a:rPr lang="en-AU" sz="3100" dirty="0" smtClean="0"/>
              <a:t>“Some Experiments in Diagnostic Teaching” </a:t>
            </a:r>
            <a:br>
              <a:rPr lang="en-AU" sz="3100" dirty="0" smtClean="0"/>
            </a:br>
            <a:r>
              <a:rPr lang="en-AU" sz="3100" dirty="0" smtClean="0"/>
              <a:t>Alan Bell, Ed Studs Maths 1993</a:t>
            </a:r>
            <a:endParaRPr lang="en-AU" sz="31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1484784"/>
            <a:ext cx="6788646" cy="522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4416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1104110"/>
            <a:ext cx="6102210" cy="420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40152" y="81497"/>
            <a:ext cx="2568524" cy="646331"/>
          </a:xfrm>
          <a:prstGeom prst="rect">
            <a:avLst/>
          </a:prstGeom>
          <a:noFill/>
        </p:spPr>
        <p:txBody>
          <a:bodyPr wrap="none" rtlCol="0">
            <a:spAutoFit/>
          </a:bodyPr>
          <a:lstStyle/>
          <a:p>
            <a:r>
              <a:rPr lang="en-AU" dirty="0" smtClean="0">
                <a:solidFill>
                  <a:srgbClr val="FF0000"/>
                </a:solidFill>
              </a:rPr>
              <a:t>1.053  has 53 hundredths</a:t>
            </a:r>
          </a:p>
          <a:p>
            <a:r>
              <a:rPr lang="en-AU" dirty="0" smtClean="0">
                <a:solidFill>
                  <a:srgbClr val="FF0000"/>
                </a:solidFill>
              </a:rPr>
              <a:t>1.06 has 6 hundredths</a:t>
            </a:r>
            <a:endParaRPr lang="en-AU" dirty="0">
              <a:solidFill>
                <a:srgbClr val="FF0000"/>
              </a:solidFill>
            </a:endParaRPr>
          </a:p>
        </p:txBody>
      </p:sp>
      <p:sp>
        <p:nvSpPr>
          <p:cNvPr id="3" name="TextBox 2"/>
          <p:cNvSpPr txBox="1"/>
          <p:nvPr/>
        </p:nvSpPr>
        <p:spPr>
          <a:xfrm>
            <a:off x="1043608" y="5446403"/>
            <a:ext cx="7157793" cy="1384995"/>
          </a:xfrm>
          <a:prstGeom prst="rect">
            <a:avLst/>
          </a:prstGeom>
          <a:noFill/>
        </p:spPr>
        <p:txBody>
          <a:bodyPr wrap="none" rtlCol="0">
            <a:spAutoFit/>
          </a:bodyPr>
          <a:lstStyle/>
          <a:p>
            <a:r>
              <a:rPr lang="en-AU" sz="2800" dirty="0" smtClean="0"/>
              <a:t>Test was very popular with teachers</a:t>
            </a:r>
          </a:p>
          <a:p>
            <a:r>
              <a:rPr lang="en-AU" sz="2800" dirty="0" smtClean="0"/>
              <a:t>They learned a lot and acted on the information</a:t>
            </a:r>
          </a:p>
          <a:p>
            <a:r>
              <a:rPr lang="en-AU" sz="2800" dirty="0" smtClean="0"/>
              <a:t>HARD to diagnose according to rules</a:t>
            </a:r>
            <a:endParaRPr lang="en-AU" sz="2800" dirty="0"/>
          </a:p>
        </p:txBody>
      </p:sp>
      <p:cxnSp>
        <p:nvCxnSpPr>
          <p:cNvPr id="5" name="Straight Arrow Connector 4"/>
          <p:cNvCxnSpPr/>
          <p:nvPr/>
        </p:nvCxnSpPr>
        <p:spPr>
          <a:xfrm flipH="1">
            <a:off x="4622504" y="727829"/>
            <a:ext cx="1461664" cy="9009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81" y="106597"/>
            <a:ext cx="5398657" cy="369332"/>
          </a:xfrm>
          <a:prstGeom prst="rect">
            <a:avLst/>
          </a:prstGeom>
          <a:noFill/>
        </p:spPr>
        <p:txBody>
          <a:bodyPr wrap="none" rtlCol="0">
            <a:spAutoFit/>
          </a:bodyPr>
          <a:lstStyle/>
          <a:p>
            <a:r>
              <a:rPr lang="en-AU" dirty="0" smtClean="0"/>
              <a:t>FROM “Teaching and Learning about Decimals” website</a:t>
            </a:r>
            <a:endParaRPr lang="en-AU" dirty="0"/>
          </a:p>
        </p:txBody>
      </p:sp>
    </p:spTree>
    <p:extLst>
      <p:ext uri="{BB962C8B-B14F-4D97-AF65-F5344CB8AC3E}">
        <p14:creationId xmlns:p14="http://schemas.microsoft.com/office/powerpoint/2010/main" val="2690712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could help: an example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High-stakes exams “set the bar” for most teachers</a:t>
            </a:r>
          </a:p>
          <a:p>
            <a:pPr lvl="1"/>
            <a:r>
              <a:rPr lang="en-US" dirty="0" smtClean="0"/>
              <a:t>It is their “bottom line” in our society  </a:t>
            </a:r>
          </a:p>
          <a:p>
            <a:r>
              <a:rPr lang="en-US" b="0" dirty="0" smtClean="0"/>
              <a:t>Exam providers compete for schools</a:t>
            </a:r>
          </a:p>
          <a:p>
            <a:pPr lvl="1"/>
            <a:r>
              <a:rPr lang="en-US" dirty="0"/>
              <a:t>Different </a:t>
            </a:r>
            <a:r>
              <a:rPr lang="en-US" dirty="0" smtClean="0"/>
              <a:t>priorities – a classic ‘client-customer conflict’</a:t>
            </a:r>
          </a:p>
          <a:p>
            <a:pPr marL="914400" lvl="2" indent="0">
              <a:buNone/>
            </a:pPr>
            <a:r>
              <a:rPr lang="en-US" dirty="0" smtClean="0"/>
              <a:t>Government wants “tests worth teaching to”; Schools want best results</a:t>
            </a:r>
          </a:p>
          <a:p>
            <a:pPr marL="0" indent="0">
              <a:buNone/>
            </a:pPr>
            <a:r>
              <a:rPr lang="en-US" dirty="0" smtClean="0"/>
              <a:t>Gove</a:t>
            </a:r>
            <a:r>
              <a:rPr lang="en-US" sz="2200" dirty="0" smtClean="0"/>
              <a:t>rnment</a:t>
            </a:r>
            <a:r>
              <a:rPr lang="en-US" dirty="0" smtClean="0"/>
              <a:t> tried to stop “the race to the bottom”</a:t>
            </a:r>
          </a:p>
          <a:p>
            <a:r>
              <a:rPr lang="en-US" b="0" dirty="0" smtClean="0"/>
              <a:t>Great policy – failed through poor engineering, e.g.</a:t>
            </a:r>
          </a:p>
          <a:p>
            <a:pPr lvl="1"/>
            <a:r>
              <a:rPr lang="en-US" b="0" dirty="0"/>
              <a:t>Attacked boards’ business </a:t>
            </a:r>
            <a:r>
              <a:rPr lang="en-US" b="0" dirty="0" smtClean="0"/>
              <a:t>model &gt;&gt; fatal pushback</a:t>
            </a:r>
          </a:p>
          <a:p>
            <a:pPr marL="914400" lvl="2" indent="0">
              <a:buNone/>
            </a:pPr>
            <a:r>
              <a:rPr lang="en-US" b="0" dirty="0" smtClean="0">
                <a:solidFill>
                  <a:srgbClr val="FF0000"/>
                </a:solidFill>
              </a:rPr>
              <a:t>Why choose one </a:t>
            </a:r>
            <a:r>
              <a:rPr lang="en-US" b="0" i="1" dirty="0" smtClean="0">
                <a:solidFill>
                  <a:srgbClr val="FF0000"/>
                </a:solidFill>
              </a:rPr>
              <a:t>provider</a:t>
            </a:r>
            <a:r>
              <a:rPr lang="en-US" b="0" dirty="0" smtClean="0">
                <a:solidFill>
                  <a:srgbClr val="FF0000"/>
                </a:solidFill>
              </a:rPr>
              <a:t> when we only need one </a:t>
            </a:r>
            <a:r>
              <a:rPr lang="en-US" b="0" i="1" dirty="0" smtClean="0">
                <a:solidFill>
                  <a:srgbClr val="FF0000"/>
                </a:solidFill>
              </a:rPr>
              <a:t>exam</a:t>
            </a:r>
          </a:p>
          <a:p>
            <a:pPr lvl="1"/>
            <a:r>
              <a:rPr lang="en-US" b="0" dirty="0" smtClean="0"/>
              <a:t>&gt;&gt; </a:t>
            </a:r>
            <a:r>
              <a:rPr lang="en-US" dirty="0" smtClean="0"/>
              <a:t>micromanaged comparability </a:t>
            </a:r>
            <a:r>
              <a:rPr lang="en-US" b="0" dirty="0" smtClean="0"/>
              <a:t>process – stifles innovation</a:t>
            </a:r>
          </a:p>
          <a:p>
            <a:pPr marL="914400" lvl="2" indent="0">
              <a:buNone/>
            </a:pPr>
            <a:r>
              <a:rPr lang="en-US" dirty="0" err="1" smtClean="0">
                <a:solidFill>
                  <a:srgbClr val="FF0000"/>
                </a:solidFill>
              </a:rPr>
              <a:t>Ofqual</a:t>
            </a:r>
            <a:r>
              <a:rPr lang="en-US" dirty="0" smtClean="0">
                <a:solidFill>
                  <a:srgbClr val="FF0000"/>
                </a:solidFill>
              </a:rPr>
              <a:t> turned 3 good objectives into 22+ design constraints</a:t>
            </a:r>
          </a:p>
          <a:p>
            <a:pPr lvl="1"/>
            <a:r>
              <a:rPr lang="en-US" b="0" dirty="0" smtClean="0"/>
              <a:t>Underestimated design and development challenge</a:t>
            </a:r>
          </a:p>
          <a:p>
            <a:pPr marL="914400" lvl="2" indent="0">
              <a:buNone/>
            </a:pPr>
            <a:r>
              <a:rPr lang="en-US" dirty="0" smtClean="0">
                <a:solidFill>
                  <a:srgbClr val="FF0000"/>
                </a:solidFill>
              </a:rPr>
              <a:t>Boards not organized for innovative design and development</a:t>
            </a:r>
            <a:endParaRPr lang="en-US" b="0" dirty="0" smtClean="0">
              <a:solidFill>
                <a:srgbClr val="FF0000"/>
              </a:solidFill>
            </a:endParaRPr>
          </a:p>
          <a:p>
            <a:pPr marL="0" indent="0">
              <a:buNone/>
            </a:pPr>
            <a:r>
              <a:rPr lang="en-US" dirty="0" smtClean="0"/>
              <a:t>Such initiatives need serious </a:t>
            </a:r>
            <a:r>
              <a:rPr lang="en-US" dirty="0"/>
              <a:t>R&amp;</a:t>
            </a:r>
            <a:r>
              <a:rPr lang="en-US" dirty="0" smtClean="0"/>
              <a:t>D with open competition</a:t>
            </a:r>
          </a:p>
        </p:txBody>
      </p:sp>
    </p:spTree>
    <p:extLst>
      <p:ext uri="{BB962C8B-B14F-4D97-AF65-F5344CB8AC3E}">
        <p14:creationId xmlns:p14="http://schemas.microsoft.com/office/powerpoint/2010/main" val="27816122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yecs\AppData\Local\Microsoft\Windows\Temporary Internet Files\Content.IE5\TPZW4DXS\MP90040927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253981"/>
            <a:ext cx="3371008" cy="506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kayecs\AppData\Local\Microsoft\Windows\Temporary Internet Files\Content.IE5\TPZW4DXS\MC900389712[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39952" y="120379"/>
            <a:ext cx="2261568" cy="1837952"/>
          </a:xfrm>
          <a:prstGeom prst="rect">
            <a:avLst/>
          </a:prstGeom>
          <a:solidFill>
            <a:schemeClr val="bg1"/>
          </a:solid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52320" y="692696"/>
            <a:ext cx="1569029"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6274" y="111076"/>
            <a:ext cx="25050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56078" y="4362450"/>
            <a:ext cx="3609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7572026">
            <a:off x="5935629" y="3350814"/>
            <a:ext cx="17281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Right Arrow 22"/>
          <p:cNvSpPr/>
          <p:nvPr/>
        </p:nvSpPr>
        <p:spPr>
          <a:xfrm rot="5400000">
            <a:off x="4796969" y="2769349"/>
            <a:ext cx="17281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Right Arrow 23"/>
          <p:cNvSpPr/>
          <p:nvPr/>
        </p:nvSpPr>
        <p:spPr>
          <a:xfrm rot="2011428">
            <a:off x="3422958" y="3497164"/>
            <a:ext cx="17281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p:cNvSpPr txBox="1"/>
          <p:nvPr/>
        </p:nvSpPr>
        <p:spPr>
          <a:xfrm>
            <a:off x="179512" y="5799167"/>
            <a:ext cx="3515024" cy="707886"/>
          </a:xfrm>
          <a:prstGeom prst="rect">
            <a:avLst/>
          </a:prstGeom>
          <a:noFill/>
        </p:spPr>
        <p:txBody>
          <a:bodyPr wrap="square" rtlCol="0">
            <a:spAutoFit/>
          </a:bodyPr>
          <a:lstStyle/>
          <a:p>
            <a:r>
              <a:rPr lang="en-AU" sz="4000" dirty="0" smtClean="0"/>
              <a:t>The Challenge</a:t>
            </a:r>
            <a:endParaRPr lang="en-AU" sz="4000" dirty="0"/>
          </a:p>
        </p:txBody>
      </p:sp>
    </p:spTree>
    <p:extLst>
      <p:ext uri="{BB962C8B-B14F-4D97-AF65-F5344CB8AC3E}">
        <p14:creationId xmlns:p14="http://schemas.microsoft.com/office/powerpoint/2010/main" val="18717394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5445224"/>
            <a:ext cx="8630178"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600200"/>
            <a:ext cx="8229600" cy="3917032"/>
          </a:xfrm>
        </p:spPr>
        <p:txBody>
          <a:bodyPr>
            <a:normAutofit fontScale="85000" lnSpcReduction="10000"/>
          </a:bodyPr>
          <a:lstStyle/>
          <a:p>
            <a:r>
              <a:rPr lang="en-AU" dirty="0" smtClean="0"/>
              <a:t>Vicki Steinle, Beth Price, Eugene Gvozdenko</a:t>
            </a:r>
          </a:p>
          <a:p>
            <a:r>
              <a:rPr lang="en-AU" dirty="0" smtClean="0"/>
              <a:t>Fundamental research funded by Australian Research Council, ‘engineering’ research with education systems</a:t>
            </a:r>
          </a:p>
          <a:p>
            <a:r>
              <a:rPr lang="en-AU" dirty="0" smtClean="0"/>
              <a:t>Approximately  years 5 to 9</a:t>
            </a:r>
          </a:p>
          <a:p>
            <a:r>
              <a:rPr lang="en-AU" dirty="0" smtClean="0"/>
              <a:t>Computer delivered, coded and reported</a:t>
            </a:r>
          </a:p>
          <a:p>
            <a:r>
              <a:rPr lang="en-AU" dirty="0" smtClean="0"/>
              <a:t>Over 60 topics, pre-test and post-test</a:t>
            </a:r>
          </a:p>
          <a:p>
            <a:r>
              <a:rPr lang="en-AU" dirty="0" smtClean="0"/>
              <a:t>Short and focussed on specific topics</a:t>
            </a:r>
          </a:p>
          <a:p>
            <a:r>
              <a:rPr lang="en-AU" b="1" dirty="0" smtClean="0"/>
              <a:t>Formative assessment, at the point of need</a:t>
            </a:r>
            <a:endParaRPr lang="en-AU" b="1" dirty="0"/>
          </a:p>
        </p:txBody>
      </p:sp>
      <p:sp>
        <p:nvSpPr>
          <p:cNvPr id="2" name="Title 1"/>
          <p:cNvSpPr>
            <a:spLocks noGrp="1"/>
          </p:cNvSpPr>
          <p:nvPr>
            <p:ph type="title"/>
          </p:nvPr>
        </p:nvSpPr>
        <p:spPr>
          <a:xfrm>
            <a:off x="0" y="188640"/>
            <a:ext cx="8820472" cy="1143000"/>
          </a:xfrm>
        </p:spPr>
        <p:txBody>
          <a:bodyPr>
            <a:normAutofit fontScale="90000"/>
          </a:bodyPr>
          <a:lstStyle/>
          <a:p>
            <a:r>
              <a:rPr lang="en-AU" dirty="0" smtClean="0"/>
              <a:t>Specific Mathematics Assessments that Reveal Thinking (www.smartvic.com)</a:t>
            </a:r>
            <a:endParaRPr lang="en-AU" dirty="0"/>
          </a:p>
        </p:txBody>
      </p:sp>
    </p:spTree>
    <p:extLst>
      <p:ext uri="{BB962C8B-B14F-4D97-AF65-F5344CB8AC3E}">
        <p14:creationId xmlns:p14="http://schemas.microsoft.com/office/powerpoint/2010/main" val="41976009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822" y="512292"/>
            <a:ext cx="8628615"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49" y="2176321"/>
            <a:ext cx="8749842" cy="334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01425" y="6391321"/>
            <a:ext cx="2122248" cy="369332"/>
          </a:xfrm>
          <a:prstGeom prst="rect">
            <a:avLst/>
          </a:prstGeom>
          <a:noFill/>
        </p:spPr>
        <p:txBody>
          <a:bodyPr wrap="none" rtlCol="0">
            <a:spAutoFit/>
          </a:bodyPr>
          <a:lstStyle/>
          <a:p>
            <a:r>
              <a:rPr lang="en-AU" dirty="0" smtClean="0"/>
              <a:t>www.smartvic.com</a:t>
            </a:r>
            <a:r>
              <a:rPr lang="en-AU" dirty="0"/>
              <a:t>)</a:t>
            </a:r>
          </a:p>
        </p:txBody>
      </p:sp>
    </p:spTree>
    <p:extLst>
      <p:ext uri="{BB962C8B-B14F-4D97-AF65-F5344CB8AC3E}">
        <p14:creationId xmlns:p14="http://schemas.microsoft.com/office/powerpoint/2010/main" val="4738771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4" y="3212976"/>
            <a:ext cx="3240360" cy="1864736"/>
          </a:xfrm>
          <a:prstGeom prst="rect">
            <a:avLst/>
          </a:prstGeom>
        </p:spPr>
      </p:pic>
      <p:pic>
        <p:nvPicPr>
          <p:cNvPr id="13" name="Content Placeholder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4048" y="3182599"/>
            <a:ext cx="3250028" cy="1864736"/>
          </a:xfrm>
          <a:prstGeom prst="rect">
            <a:avLst/>
          </a:prstGeom>
        </p:spPr>
      </p:pic>
      <p:sp>
        <p:nvSpPr>
          <p:cNvPr id="3" name="TextBox 2"/>
          <p:cNvSpPr txBox="1"/>
          <p:nvPr/>
        </p:nvSpPr>
        <p:spPr>
          <a:xfrm>
            <a:off x="1763688" y="6381328"/>
            <a:ext cx="5739520" cy="369332"/>
          </a:xfrm>
          <a:prstGeom prst="rect">
            <a:avLst/>
          </a:prstGeom>
          <a:noFill/>
        </p:spPr>
        <p:txBody>
          <a:bodyPr wrap="none" rtlCol="0">
            <a:spAutoFit/>
          </a:bodyPr>
          <a:lstStyle/>
          <a:p>
            <a:r>
              <a:rPr lang="en-AU" dirty="0" smtClean="0"/>
              <a:t>Note  ‘real world’ scenario with minimal technical language</a:t>
            </a:r>
            <a:endParaRPr lang="en-AU" dirty="0"/>
          </a:p>
        </p:txBody>
      </p:sp>
      <p:sp>
        <p:nvSpPr>
          <p:cNvPr id="2" name="Title 1"/>
          <p:cNvSpPr>
            <a:spLocks noGrp="1"/>
          </p:cNvSpPr>
          <p:nvPr>
            <p:ph type="title"/>
          </p:nvPr>
        </p:nvSpPr>
        <p:spPr>
          <a:xfrm>
            <a:off x="179512" y="125760"/>
            <a:ext cx="2808312" cy="3159224"/>
          </a:xfrm>
        </p:spPr>
        <p:txBody>
          <a:bodyPr/>
          <a:lstStyle/>
          <a:p>
            <a:r>
              <a:rPr lang="en-AU" dirty="0" smtClean="0"/>
              <a:t>Reflections smart test</a:t>
            </a:r>
            <a:endParaRPr lang="en-AU" dirty="0"/>
          </a:p>
        </p:txBody>
      </p:sp>
    </p:spTree>
    <p:extLst>
      <p:ext uri="{BB962C8B-B14F-4D97-AF65-F5344CB8AC3E}">
        <p14:creationId xmlns:p14="http://schemas.microsoft.com/office/powerpoint/2010/main" val="3753241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Reflections of complex shapes</a:t>
            </a:r>
            <a:endParaRPr lang="en-AU" dirty="0"/>
          </a:p>
        </p:txBody>
      </p:sp>
      <p:pic>
        <p:nvPicPr>
          <p:cNvPr id="8" name="Picture 7"/>
          <p:cNvPicPr>
            <a:picLocks noChangeAspect="1" noChangeArrowheads="1"/>
          </p:cNvPicPr>
          <p:nvPr/>
        </p:nvPicPr>
        <p:blipFill>
          <a:blip r:embed="rId2" cstate="print"/>
          <a:srcRect/>
          <a:stretch>
            <a:fillRect/>
          </a:stretch>
        </p:blipFill>
        <p:spPr bwMode="auto">
          <a:xfrm>
            <a:off x="107504" y="1484784"/>
            <a:ext cx="7127177" cy="4236653"/>
          </a:xfrm>
          <a:prstGeom prst="rect">
            <a:avLst/>
          </a:prstGeom>
          <a:noFill/>
          <a:ln w="34925">
            <a:solidFill>
              <a:schemeClr val="accent1"/>
            </a:solidFill>
            <a:miter lim="800000"/>
            <a:headEnd/>
            <a:tailEnd/>
          </a:ln>
        </p:spPr>
      </p:pic>
      <p:pic>
        <p:nvPicPr>
          <p:cNvPr id="9"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3007" y="5085184"/>
            <a:ext cx="2645457" cy="1563399"/>
          </a:xfrm>
          <a:prstGeom prst="rect">
            <a:avLst/>
          </a:prstGeom>
          <a:noFill/>
          <a:ln w="34925">
            <a:solidFill>
              <a:schemeClr val="accent1"/>
            </a:solidFill>
            <a:miter lim="800000"/>
            <a:headEnd/>
            <a:tailEnd/>
          </a:ln>
        </p:spPr>
      </p:pic>
      <p:pic>
        <p:nvPicPr>
          <p:cNvPr id="11"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3100401"/>
            <a:ext cx="2592288" cy="1500011"/>
          </a:xfrm>
          <a:prstGeom prst="rect">
            <a:avLst/>
          </a:prstGeom>
          <a:noFill/>
          <a:ln w="34925">
            <a:solidFill>
              <a:schemeClr val="accent1"/>
            </a:solidFill>
            <a:miter lim="800000"/>
            <a:headEnd/>
            <a:tailEnd/>
          </a:ln>
        </p:spPr>
      </p:pic>
    </p:spTree>
    <p:extLst>
      <p:ext uri="{BB962C8B-B14F-4D97-AF65-F5344CB8AC3E}">
        <p14:creationId xmlns:p14="http://schemas.microsoft.com/office/powerpoint/2010/main" val="29503956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Vertical and horizontal folds</a:t>
            </a:r>
            <a:endParaRPr lang="en-AU" dirty="0"/>
          </a:p>
        </p:txBody>
      </p:sp>
      <p:sp>
        <p:nvSpPr>
          <p:cNvPr id="10" name="Content Placeholder 9"/>
          <p:cNvSpPr>
            <a:spLocks noGrp="1"/>
          </p:cNvSpPr>
          <p:nvPr>
            <p:ph idx="1"/>
          </p:nvPr>
        </p:nvSpPr>
        <p:spPr>
          <a:xfrm>
            <a:off x="457200" y="4437112"/>
            <a:ext cx="8229600" cy="2232248"/>
          </a:xfrm>
        </p:spPr>
        <p:txBody>
          <a:bodyPr>
            <a:normAutofit fontScale="92500"/>
          </a:bodyPr>
          <a:lstStyle/>
          <a:p>
            <a:r>
              <a:rPr lang="en-AU" dirty="0" smtClean="0"/>
              <a:t>Horizontal or vertical alignment usually correct</a:t>
            </a:r>
          </a:p>
          <a:p>
            <a:r>
              <a:rPr lang="en-AU" dirty="0" smtClean="0"/>
              <a:t>Distance placement poor </a:t>
            </a:r>
          </a:p>
          <a:p>
            <a:pPr lvl="1"/>
            <a:r>
              <a:rPr lang="en-AU" dirty="0" smtClean="0"/>
              <a:t>82% correct using generous boundaries</a:t>
            </a:r>
          </a:p>
          <a:p>
            <a:r>
              <a:rPr lang="en-AU" dirty="0" smtClean="0"/>
              <a:t>Some unexpected answers</a:t>
            </a:r>
          </a:p>
          <a:p>
            <a:endParaRPr lang="en-AU"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672" y="1484784"/>
            <a:ext cx="5048250" cy="2781300"/>
          </a:xfrm>
          <a:prstGeom prst="rect">
            <a:avLst/>
          </a:prstGeom>
        </p:spPr>
      </p:pic>
      <p:sp>
        <p:nvSpPr>
          <p:cNvPr id="2" name="TextBox 1"/>
          <p:cNvSpPr txBox="1"/>
          <p:nvPr/>
        </p:nvSpPr>
        <p:spPr>
          <a:xfrm>
            <a:off x="7164288" y="1484784"/>
            <a:ext cx="1872208" cy="1477328"/>
          </a:xfrm>
          <a:prstGeom prst="rect">
            <a:avLst/>
          </a:prstGeom>
          <a:noFill/>
        </p:spPr>
        <p:txBody>
          <a:bodyPr wrap="square" rtlCol="0">
            <a:spAutoFit/>
          </a:bodyPr>
          <a:lstStyle/>
          <a:p>
            <a:r>
              <a:rPr lang="en-AU" i="1" dirty="0" smtClean="0"/>
              <a:t>All scattergrams from first 90 students. Overlapped dots not visible. </a:t>
            </a:r>
            <a:endParaRPr lang="en-AU" i="1" dirty="0"/>
          </a:p>
        </p:txBody>
      </p:sp>
    </p:spTree>
    <p:extLst>
      <p:ext uri="{BB962C8B-B14F-4D97-AF65-F5344CB8AC3E}">
        <p14:creationId xmlns:p14="http://schemas.microsoft.com/office/powerpoint/2010/main" val="3512670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5760"/>
            <a:ext cx="8712968" cy="926976"/>
          </a:xfrm>
        </p:spPr>
        <p:txBody>
          <a:bodyPr/>
          <a:lstStyle/>
          <a:p>
            <a:r>
              <a:rPr lang="en-AU" dirty="0" smtClean="0"/>
              <a:t>Oblique folds</a:t>
            </a:r>
            <a:endParaRPr lang="en-AU" dirty="0"/>
          </a:p>
        </p:txBody>
      </p:sp>
      <p:sp>
        <p:nvSpPr>
          <p:cNvPr id="3" name="Content Placeholder 2"/>
          <p:cNvSpPr>
            <a:spLocks noGrp="1"/>
          </p:cNvSpPr>
          <p:nvPr>
            <p:ph idx="1"/>
          </p:nvPr>
        </p:nvSpPr>
        <p:spPr>
          <a:xfrm>
            <a:off x="4892974" y="1556792"/>
            <a:ext cx="4251025" cy="5069160"/>
          </a:xfrm>
        </p:spPr>
        <p:txBody>
          <a:bodyPr>
            <a:normAutofit/>
          </a:bodyPr>
          <a:lstStyle/>
          <a:p>
            <a:r>
              <a:rPr lang="en-AU" dirty="0" smtClean="0"/>
              <a:t>Much lower success rate (25% with generous boundaries)</a:t>
            </a:r>
          </a:p>
          <a:p>
            <a:r>
              <a:rPr lang="en-AU" dirty="0" smtClean="0"/>
              <a:t>Much </a:t>
            </a:r>
            <a:r>
              <a:rPr lang="en-AU" dirty="0"/>
              <a:t>greater variety of answers</a:t>
            </a:r>
          </a:p>
          <a:p>
            <a:r>
              <a:rPr lang="en-AU" dirty="0" smtClean="0"/>
              <a:t>Some ‘pleasing visual balance’ answers  %</a:t>
            </a:r>
            <a:endParaRPr lang="en-AU"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6272" y="3501008"/>
            <a:ext cx="4295775" cy="23336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272" y="1052736"/>
            <a:ext cx="4278524" cy="2289914"/>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544" y="5815012"/>
            <a:ext cx="581025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27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994122"/>
          </a:xfrm>
        </p:spPr>
        <p:txBody>
          <a:bodyPr>
            <a:normAutofit/>
          </a:bodyPr>
          <a:lstStyle/>
          <a:p>
            <a:r>
              <a:rPr lang="en-AU" dirty="0" smtClean="0"/>
              <a:t>Automated report to teachers</a:t>
            </a:r>
            <a:endParaRPr lang="en-AU" dirty="0"/>
          </a:p>
        </p:txBody>
      </p:sp>
      <p:sp>
        <p:nvSpPr>
          <p:cNvPr id="3" name="Content Placeholder 2"/>
          <p:cNvSpPr>
            <a:spLocks noGrp="1"/>
          </p:cNvSpPr>
          <p:nvPr>
            <p:ph idx="1"/>
          </p:nvPr>
        </p:nvSpPr>
        <p:spPr>
          <a:xfrm>
            <a:off x="395536" y="1340768"/>
            <a:ext cx="8229600" cy="3456384"/>
          </a:xfrm>
        </p:spPr>
        <p:txBody>
          <a:bodyPr>
            <a:normAutofit fontScale="77500" lnSpcReduction="20000"/>
          </a:bodyPr>
          <a:lstStyle/>
          <a:p>
            <a:r>
              <a:rPr lang="en-AU" dirty="0" smtClean="0"/>
              <a:t>Developmental Stages (4) </a:t>
            </a:r>
          </a:p>
          <a:p>
            <a:endParaRPr lang="en-AU" dirty="0"/>
          </a:p>
          <a:p>
            <a:r>
              <a:rPr lang="en-AU" dirty="0" smtClean="0"/>
              <a:t>Common errors and misconceptions</a:t>
            </a:r>
          </a:p>
          <a:p>
            <a:pPr lvl="1"/>
            <a:r>
              <a:rPr lang="en-AU" dirty="0" smtClean="0"/>
              <a:t>Horizontal </a:t>
            </a:r>
            <a:r>
              <a:rPr lang="en-AU" dirty="0"/>
              <a:t>and/or vertical dominance</a:t>
            </a:r>
          </a:p>
          <a:p>
            <a:pPr lvl="1"/>
            <a:r>
              <a:rPr lang="en-AU" dirty="0" smtClean="0"/>
              <a:t>Distance consistently wrong</a:t>
            </a:r>
          </a:p>
          <a:p>
            <a:pPr lvl="1"/>
            <a:r>
              <a:rPr lang="en-AU" dirty="0" smtClean="0"/>
              <a:t>Orientation consistently wrong (usually translate)</a:t>
            </a:r>
          </a:p>
          <a:p>
            <a:pPr lvl="1"/>
            <a:r>
              <a:rPr lang="en-AU" dirty="0" smtClean="0"/>
              <a:t>Balance positioning  - around 10%  of students</a:t>
            </a:r>
          </a:p>
          <a:p>
            <a:endParaRPr lang="en-AU" dirty="0" smtClean="0"/>
          </a:p>
          <a:p>
            <a:r>
              <a:rPr lang="en-AU" dirty="0" smtClean="0"/>
              <a:t>Advice for teaching</a:t>
            </a:r>
          </a:p>
          <a:p>
            <a:endParaRPr lang="en-AU" dirty="0"/>
          </a:p>
          <a:p>
            <a:endParaRPr lang="en-AU" dirty="0"/>
          </a:p>
          <a:p>
            <a:pPr lvl="1"/>
            <a:endParaRPr lang="en-AU" dirty="0" smtClean="0"/>
          </a:p>
          <a:p>
            <a:pPr marL="457200" lvl="1" indent="0">
              <a:buNone/>
            </a:pPr>
            <a:endParaRPr lang="en-AU" dirty="0"/>
          </a:p>
        </p:txBody>
      </p:sp>
      <p:pic>
        <p:nvPicPr>
          <p:cNvPr id="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63888" y="3952465"/>
            <a:ext cx="2916391" cy="2886170"/>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3681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5760"/>
            <a:ext cx="9079867" cy="1143000"/>
          </a:xfrm>
        </p:spPr>
        <p:txBody>
          <a:bodyPr>
            <a:normAutofit fontScale="90000"/>
          </a:bodyPr>
          <a:lstStyle/>
          <a:p>
            <a:r>
              <a:rPr lang="en-AU" dirty="0" smtClean="0"/>
              <a:t>Aspects of Reflections: ALL need attention</a:t>
            </a:r>
            <a:endParaRPr lang="en-AU" dirty="0"/>
          </a:p>
        </p:txBody>
      </p:sp>
      <p:sp>
        <p:nvSpPr>
          <p:cNvPr id="3" name="Content Placeholder 2"/>
          <p:cNvSpPr>
            <a:spLocks noGrp="1"/>
          </p:cNvSpPr>
          <p:nvPr>
            <p:ph idx="1"/>
          </p:nvPr>
        </p:nvSpPr>
        <p:spPr>
          <a:xfrm>
            <a:off x="323528" y="1196752"/>
            <a:ext cx="7067128" cy="5069160"/>
          </a:xfrm>
        </p:spPr>
        <p:txBody>
          <a:bodyPr>
            <a:normAutofit lnSpcReduction="10000"/>
          </a:bodyPr>
          <a:lstStyle/>
          <a:p>
            <a:r>
              <a:rPr lang="en-AU" dirty="0"/>
              <a:t>Actions</a:t>
            </a:r>
          </a:p>
          <a:p>
            <a:endParaRPr lang="en-AU" dirty="0"/>
          </a:p>
          <a:p>
            <a:endParaRPr lang="en-AU" dirty="0" smtClean="0"/>
          </a:p>
          <a:p>
            <a:endParaRPr lang="en-AU" dirty="0"/>
          </a:p>
          <a:p>
            <a:r>
              <a:rPr lang="en-AU" dirty="0" smtClean="0"/>
              <a:t>Static Symmetry </a:t>
            </a:r>
            <a:endParaRPr lang="en-AU" dirty="0"/>
          </a:p>
          <a:p>
            <a:endParaRPr lang="en-AU" dirty="0"/>
          </a:p>
          <a:p>
            <a:endParaRPr lang="en-AU" dirty="0" smtClean="0"/>
          </a:p>
          <a:p>
            <a:endParaRPr lang="en-AU" dirty="0"/>
          </a:p>
          <a:p>
            <a:r>
              <a:rPr lang="en-AU" dirty="0" smtClean="0"/>
              <a:t>Formal</a:t>
            </a:r>
            <a:endParaRPr lang="en-AU" dirty="0"/>
          </a:p>
          <a:p>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5936" y="1290333"/>
            <a:ext cx="2677292" cy="8740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0420" y="3022405"/>
            <a:ext cx="2541612" cy="1621093"/>
          </a:xfrm>
          <a:prstGeom prst="rect">
            <a:avLst/>
          </a:prstGeom>
        </p:spPr>
      </p:pic>
      <p:pic>
        <p:nvPicPr>
          <p:cNvPr id="7170" name="Picture 2" descr="C:\Users\kayecs\AppData\Local\Microsoft\Windows\Temporary Internet Files\Content.IE5\PESHHIDQ\MC900412552[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30071" y="3127406"/>
            <a:ext cx="1477094" cy="157176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kayecs\AppData\Local\Microsoft\Windows\Temporary Internet Files\Content.IE5\QEO5X2QT\MC900412962[1].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74338" y="1239044"/>
            <a:ext cx="1921598" cy="165452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kayecs\AppData\Local\Microsoft\Windows\Temporary Internet Files\Content.IE5\QEO5X2QT\MC900323565[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48264" y="1290333"/>
            <a:ext cx="1558901" cy="156094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51720" y="4544338"/>
            <a:ext cx="1429117" cy="221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95936" y="4643498"/>
            <a:ext cx="1976995" cy="179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99548" y="5301208"/>
            <a:ext cx="2880319" cy="923330"/>
          </a:xfrm>
          <a:prstGeom prst="rect">
            <a:avLst/>
          </a:prstGeom>
          <a:noFill/>
        </p:spPr>
        <p:txBody>
          <a:bodyPr wrap="square" rtlCol="0">
            <a:spAutoFit/>
          </a:bodyPr>
          <a:lstStyle/>
          <a:p>
            <a:r>
              <a:rPr lang="en-AU" i="1" dirty="0" smtClean="0"/>
              <a:t>Object – image – line </a:t>
            </a:r>
          </a:p>
          <a:p>
            <a:r>
              <a:rPr lang="en-AU" i="1" dirty="0" smtClean="0"/>
              <a:t>No concern about how the image got there. </a:t>
            </a:r>
            <a:endParaRPr lang="en-AU" i="1" dirty="0"/>
          </a:p>
        </p:txBody>
      </p:sp>
    </p:spTree>
    <p:extLst>
      <p:ext uri="{BB962C8B-B14F-4D97-AF65-F5344CB8AC3E}">
        <p14:creationId xmlns:p14="http://schemas.microsoft.com/office/powerpoint/2010/main" val="15913275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Issues arising ….</a:t>
            </a:r>
            <a:endParaRPr lang="en-AU" dirty="0"/>
          </a:p>
        </p:txBody>
      </p:sp>
      <p:sp>
        <p:nvSpPr>
          <p:cNvPr id="3" name="Content Placeholder 2"/>
          <p:cNvSpPr>
            <a:spLocks noGrp="1"/>
          </p:cNvSpPr>
          <p:nvPr>
            <p:ph idx="1"/>
          </p:nvPr>
        </p:nvSpPr>
        <p:spPr>
          <a:xfrm>
            <a:off x="179512" y="1196752"/>
            <a:ext cx="8784976" cy="5400600"/>
          </a:xfrm>
        </p:spPr>
        <p:txBody>
          <a:bodyPr>
            <a:normAutofit fontScale="92500" lnSpcReduction="10000"/>
          </a:bodyPr>
          <a:lstStyle/>
          <a:p>
            <a:r>
              <a:rPr lang="en-AU" dirty="0"/>
              <a:t>A myriad of ‘engineering’ and product design questions</a:t>
            </a:r>
          </a:p>
          <a:p>
            <a:r>
              <a:rPr lang="en-AU" dirty="0"/>
              <a:t>ROLE OF DIAGNOSTIC ASSESSMENT</a:t>
            </a:r>
          </a:p>
          <a:p>
            <a:pPr lvl="1"/>
            <a:r>
              <a:rPr lang="en-AU" dirty="0"/>
              <a:t>Understanding formative assessment</a:t>
            </a:r>
          </a:p>
          <a:p>
            <a:pPr lvl="1"/>
            <a:r>
              <a:rPr lang="en-AU" dirty="0"/>
              <a:t>Not adding to current burden of summative assessment</a:t>
            </a:r>
          </a:p>
          <a:p>
            <a:pPr lvl="1"/>
            <a:r>
              <a:rPr lang="en-AU" dirty="0"/>
              <a:t>Making diagnostic information useful for daily lesson planning</a:t>
            </a:r>
          </a:p>
          <a:p>
            <a:r>
              <a:rPr lang="en-AU" dirty="0" smtClean="0"/>
              <a:t>MAKING THINGS EASY FOR USERS </a:t>
            </a:r>
          </a:p>
          <a:p>
            <a:pPr lvl="1"/>
            <a:r>
              <a:rPr lang="en-AU" dirty="0" smtClean="0"/>
              <a:t>Highest quality in-depth teacher education is what we need, but ….</a:t>
            </a:r>
          </a:p>
          <a:p>
            <a:pPr lvl="1"/>
            <a:r>
              <a:rPr lang="en-AU" dirty="0" smtClean="0"/>
              <a:t>Interviews with students  are what we need, but ….</a:t>
            </a:r>
          </a:p>
          <a:p>
            <a:pPr lvl="1"/>
            <a:r>
              <a:rPr lang="en-AU" dirty="0">
                <a:solidFill>
                  <a:schemeClr val="accent2">
                    <a:lumMod val="50000"/>
                  </a:schemeClr>
                </a:solidFill>
              </a:rPr>
              <a:t>consider medicine (blood pressure, BMI,  ….) </a:t>
            </a:r>
            <a:endParaRPr lang="en-AU" dirty="0" smtClean="0"/>
          </a:p>
        </p:txBody>
      </p:sp>
    </p:spTree>
    <p:extLst>
      <p:ext uri="{BB962C8B-B14F-4D97-AF65-F5344CB8AC3E}">
        <p14:creationId xmlns:p14="http://schemas.microsoft.com/office/powerpoint/2010/main" val="1108410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latin typeface="Arial" charset="0"/>
              </a:rPr>
              <a:t>The Research &lt;</a:t>
            </a:r>
            <a:r>
              <a:rPr lang="en-US" dirty="0">
                <a:latin typeface="Arial" charset="0"/>
              </a:rPr>
              <a:t>–</a:t>
            </a:r>
            <a:r>
              <a:rPr lang="en-US" dirty="0" smtClean="0">
                <a:latin typeface="Arial" charset="0"/>
              </a:rPr>
              <a:t>&gt; Practice synergy</a:t>
            </a:r>
            <a:endParaRPr lang="en-US" dirty="0">
              <a:latin typeface="Arial" charset="0"/>
            </a:endParaRPr>
          </a:p>
        </p:txBody>
      </p:sp>
      <p:sp>
        <p:nvSpPr>
          <p:cNvPr id="95235" name="Rectangle 3"/>
          <p:cNvSpPr>
            <a:spLocks noGrp="1" noChangeArrowheads="1"/>
          </p:cNvSpPr>
          <p:nvPr>
            <p:ph type="body" idx="1"/>
          </p:nvPr>
        </p:nvSpPr>
        <p:spPr/>
        <p:txBody>
          <a:bodyPr/>
          <a:lstStyle/>
          <a:p>
            <a:pPr marL="0" indent="0" eaLnBrk="1" hangingPunct="1">
              <a:spcAft>
                <a:spcPts val="600"/>
              </a:spcAft>
              <a:buNone/>
            </a:pPr>
            <a:r>
              <a:rPr lang="en-GB" sz="2400" dirty="0" smtClean="0">
                <a:latin typeface="Arial" charset="0"/>
              </a:rPr>
              <a:t>Key elements in research-based fields like medicine:</a:t>
            </a:r>
          </a:p>
          <a:p>
            <a:pPr eaLnBrk="1" hangingPunct="1">
              <a:spcAft>
                <a:spcPts val="600"/>
              </a:spcAft>
            </a:pPr>
            <a:r>
              <a:rPr lang="en-GB" sz="2400" b="0" dirty="0" smtClean="0">
                <a:latin typeface="Arial" charset="0"/>
              </a:rPr>
              <a:t>a body </a:t>
            </a:r>
            <a:r>
              <a:rPr lang="en-GB" sz="2400" b="0" dirty="0">
                <a:latin typeface="Arial" charset="0"/>
              </a:rPr>
              <a:t>of reliable research</a:t>
            </a:r>
          </a:p>
          <a:p>
            <a:pPr eaLnBrk="1" hangingPunct="1">
              <a:spcAft>
                <a:spcPts val="600"/>
              </a:spcAft>
            </a:pPr>
            <a:r>
              <a:rPr lang="en-GB" sz="2400" b="0" dirty="0">
                <a:latin typeface="Arial" charset="0"/>
              </a:rPr>
              <a:t>exemplars of tools and </a:t>
            </a:r>
            <a:r>
              <a:rPr lang="en-GB" sz="2400" b="0" dirty="0" smtClean="0">
                <a:latin typeface="Arial" charset="0"/>
              </a:rPr>
              <a:t>processes</a:t>
            </a:r>
            <a:endParaRPr lang="en-GB" sz="2400" b="0" dirty="0">
              <a:latin typeface="Arial" charset="0"/>
            </a:endParaRPr>
          </a:p>
          <a:p>
            <a:pPr eaLnBrk="1" hangingPunct="1">
              <a:spcAft>
                <a:spcPts val="600"/>
              </a:spcAft>
            </a:pPr>
            <a:r>
              <a:rPr lang="en-GB" sz="2400" b="0" dirty="0">
                <a:latin typeface="Arial" charset="0"/>
              </a:rPr>
              <a:t>funded development </a:t>
            </a:r>
            <a:r>
              <a:rPr lang="en-GB" sz="2400" b="0" dirty="0" smtClean="0">
                <a:latin typeface="Arial" charset="0"/>
              </a:rPr>
              <a:t>programs</a:t>
            </a:r>
            <a:endParaRPr lang="en-GB" sz="2400" b="0" dirty="0">
              <a:latin typeface="Arial" charset="0"/>
            </a:endParaRPr>
          </a:p>
          <a:p>
            <a:pPr eaLnBrk="1" hangingPunct="1">
              <a:spcAft>
                <a:spcPts val="600"/>
              </a:spcAft>
            </a:pPr>
            <a:r>
              <a:rPr lang="en-GB" sz="2400" b="0" dirty="0">
                <a:latin typeface="Arial" charset="0"/>
              </a:rPr>
              <a:t>stable design teams</a:t>
            </a:r>
          </a:p>
          <a:p>
            <a:pPr eaLnBrk="1" hangingPunct="1">
              <a:spcAft>
                <a:spcPts val="600"/>
              </a:spcAft>
            </a:pPr>
            <a:r>
              <a:rPr lang="en-GB" sz="2400" b="0" dirty="0">
                <a:latin typeface="Arial" charset="0"/>
              </a:rPr>
              <a:t>systematic iterative development </a:t>
            </a:r>
          </a:p>
          <a:p>
            <a:pPr>
              <a:spcAft>
                <a:spcPts val="600"/>
              </a:spcAft>
            </a:pPr>
            <a:r>
              <a:rPr lang="en-GB" sz="2400" b="0" dirty="0">
                <a:latin typeface="Arial" charset="0"/>
              </a:rPr>
              <a:t>comparative formative evaluation-in-depth</a:t>
            </a:r>
          </a:p>
          <a:p>
            <a:pPr eaLnBrk="1" hangingPunct="1">
              <a:spcAft>
                <a:spcPts val="600"/>
              </a:spcAft>
            </a:pPr>
            <a:r>
              <a:rPr lang="en-GB" sz="2400" b="0" dirty="0" smtClean="0">
                <a:latin typeface="Arial" charset="0"/>
              </a:rPr>
              <a:t>clear </a:t>
            </a:r>
            <a:r>
              <a:rPr lang="en-GB" sz="2400" b="0" dirty="0">
                <a:latin typeface="Arial" charset="0"/>
              </a:rPr>
              <a:t>circumstances of use</a:t>
            </a:r>
          </a:p>
          <a:p>
            <a:pPr algn="ctr" eaLnBrk="1" hangingPunct="1">
              <a:spcAft>
                <a:spcPts val="600"/>
              </a:spcAft>
              <a:buFont typeface="Wingdings" charset="0"/>
              <a:buNone/>
            </a:pPr>
            <a:r>
              <a:rPr lang="en-GB" sz="2400" i="1" dirty="0" smtClean="0">
                <a:latin typeface="Arial" charset="0"/>
              </a:rPr>
              <a:t>funded </a:t>
            </a:r>
            <a:r>
              <a:rPr lang="en-GB" sz="2400" i="1" dirty="0">
                <a:latin typeface="Arial" charset="0"/>
              </a:rPr>
              <a:t>by clients who understand the process</a:t>
            </a:r>
            <a:endParaRPr lang="en-US" dirty="0">
              <a:latin typeface="Palatino" charset="0"/>
            </a:endParaRPr>
          </a:p>
        </p:txBody>
      </p:sp>
    </p:spTree>
    <p:extLst>
      <p:ext uri="{BB962C8B-B14F-4D97-AF65-F5344CB8AC3E}">
        <p14:creationId xmlns:p14="http://schemas.microsoft.com/office/powerpoint/2010/main" val="641245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52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52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52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52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523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52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How to increase impact of academic work in mathematics education</a:t>
            </a:r>
            <a:endParaRPr lang="en-AU" dirty="0"/>
          </a:p>
        </p:txBody>
      </p:sp>
      <p:sp>
        <p:nvSpPr>
          <p:cNvPr id="3" name="Content Placeholder 2"/>
          <p:cNvSpPr>
            <a:spLocks noGrp="1"/>
          </p:cNvSpPr>
          <p:nvPr>
            <p:ph idx="1"/>
          </p:nvPr>
        </p:nvSpPr>
        <p:spPr>
          <a:xfrm>
            <a:off x="251520" y="1340768"/>
            <a:ext cx="8640960" cy="5257800"/>
          </a:xfrm>
        </p:spPr>
        <p:txBody>
          <a:bodyPr>
            <a:normAutofit fontScale="92500" lnSpcReduction="10000"/>
          </a:bodyPr>
          <a:lstStyle/>
          <a:p>
            <a:r>
              <a:rPr lang="en-AU" dirty="0" smtClean="0"/>
              <a:t>Teacher education</a:t>
            </a:r>
          </a:p>
          <a:p>
            <a:pPr lvl="1"/>
            <a:r>
              <a:rPr lang="en-AU" dirty="0" smtClean="0"/>
              <a:t>Value disciplined study of MK, PK</a:t>
            </a:r>
            <a:r>
              <a:rPr lang="en-AU" dirty="0"/>
              <a:t>, </a:t>
            </a:r>
            <a:r>
              <a:rPr lang="en-AU" dirty="0" smtClean="0"/>
              <a:t>and </a:t>
            </a:r>
            <a:r>
              <a:rPr lang="en-AU" b="1" dirty="0" smtClean="0"/>
              <a:t>PCK</a:t>
            </a:r>
          </a:p>
          <a:p>
            <a:pPr lvl="2"/>
            <a:r>
              <a:rPr lang="en-AU" dirty="0" smtClean="0"/>
              <a:t>Classroom aspects of education studies must earn status – currently very fragile</a:t>
            </a:r>
          </a:p>
          <a:p>
            <a:pPr lvl="2"/>
            <a:r>
              <a:rPr lang="en-AU" dirty="0"/>
              <a:t>Course structures, employment requirements would </a:t>
            </a:r>
            <a:r>
              <a:rPr lang="en-AU" dirty="0" smtClean="0"/>
              <a:t>follow</a:t>
            </a:r>
          </a:p>
          <a:p>
            <a:r>
              <a:rPr lang="en-AU" dirty="0" smtClean="0"/>
              <a:t>Research  </a:t>
            </a:r>
          </a:p>
          <a:p>
            <a:pPr lvl="1"/>
            <a:r>
              <a:rPr lang="en-AU" b="1" dirty="0"/>
              <a:t>Select important problems</a:t>
            </a:r>
          </a:p>
          <a:p>
            <a:pPr lvl="1"/>
            <a:r>
              <a:rPr lang="en-AU" dirty="0" smtClean="0"/>
              <a:t>Value the knowledge base; learn it then build on it</a:t>
            </a:r>
          </a:p>
          <a:p>
            <a:pPr lvl="2"/>
            <a:r>
              <a:rPr lang="en-AU" dirty="0" smtClean="0"/>
              <a:t>Common MERGA40 message</a:t>
            </a:r>
          </a:p>
          <a:p>
            <a:pPr lvl="1"/>
            <a:r>
              <a:rPr lang="en-AU" dirty="0" smtClean="0"/>
              <a:t>Need active synthesis by custodians </a:t>
            </a:r>
          </a:p>
          <a:p>
            <a:pPr lvl="2"/>
            <a:r>
              <a:rPr lang="en-AU" dirty="0" smtClean="0"/>
              <a:t>more graduate-level textbooks and fewer research collections</a:t>
            </a:r>
          </a:p>
          <a:p>
            <a:pPr lvl="1"/>
            <a:r>
              <a:rPr lang="en-AU" dirty="0" smtClean="0"/>
              <a:t>Research into ‘local’ problems has practical value </a:t>
            </a:r>
          </a:p>
          <a:p>
            <a:pPr lvl="2"/>
            <a:endParaRPr lang="en-AU" dirty="0" smtClean="0"/>
          </a:p>
        </p:txBody>
      </p:sp>
    </p:spTree>
    <p:extLst>
      <p:ext uri="{BB962C8B-B14F-4D97-AF65-F5344CB8AC3E}">
        <p14:creationId xmlns:p14="http://schemas.microsoft.com/office/powerpoint/2010/main" val="3112829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How to increase impact of academic work in mathematics education</a:t>
            </a:r>
            <a:endParaRPr lang="en-AU" dirty="0"/>
          </a:p>
        </p:txBody>
      </p:sp>
      <p:sp>
        <p:nvSpPr>
          <p:cNvPr id="3" name="Content Placeholder 2"/>
          <p:cNvSpPr>
            <a:spLocks noGrp="1"/>
          </p:cNvSpPr>
          <p:nvPr>
            <p:ph idx="1"/>
          </p:nvPr>
        </p:nvSpPr>
        <p:spPr>
          <a:xfrm>
            <a:off x="251520" y="1340768"/>
            <a:ext cx="8640960" cy="5257800"/>
          </a:xfrm>
        </p:spPr>
        <p:txBody>
          <a:bodyPr>
            <a:normAutofit lnSpcReduction="10000"/>
          </a:bodyPr>
          <a:lstStyle/>
          <a:p>
            <a:r>
              <a:rPr lang="en-AU" dirty="0" smtClean="0"/>
              <a:t>After the research  </a:t>
            </a:r>
          </a:p>
          <a:p>
            <a:pPr lvl="1"/>
            <a:r>
              <a:rPr lang="en-AU" dirty="0" smtClean="0"/>
              <a:t>Work on making research results EASY for teachers TO USE</a:t>
            </a:r>
          </a:p>
          <a:p>
            <a:pPr lvl="2"/>
            <a:r>
              <a:rPr lang="en-AU" dirty="0" smtClean="0"/>
              <a:t>Compare with ‘simple’ guidelines used by GPs</a:t>
            </a:r>
          </a:p>
          <a:p>
            <a:r>
              <a:rPr lang="en-AU" dirty="0" smtClean="0"/>
              <a:t>Building into new commercial IT systems for teaching:</a:t>
            </a:r>
          </a:p>
          <a:p>
            <a:pPr lvl="1"/>
            <a:r>
              <a:rPr lang="en-AU" dirty="0" smtClean="0"/>
              <a:t>Mathematics </a:t>
            </a:r>
            <a:r>
              <a:rPr lang="en-AU" dirty="0"/>
              <a:t>knowledge is embedded in </a:t>
            </a:r>
            <a:r>
              <a:rPr lang="en-AU" dirty="0" smtClean="0"/>
              <a:t>technology. We </a:t>
            </a:r>
            <a:r>
              <a:rPr lang="en-AU" dirty="0"/>
              <a:t>can do better with </a:t>
            </a:r>
            <a:r>
              <a:rPr lang="en-AU" dirty="0" smtClean="0"/>
              <a:t>it</a:t>
            </a:r>
          </a:p>
          <a:p>
            <a:pPr lvl="1"/>
            <a:r>
              <a:rPr lang="en-AU" dirty="0" smtClean="0"/>
              <a:t>Mathematics </a:t>
            </a:r>
            <a:r>
              <a:rPr lang="en-AU" dirty="0"/>
              <a:t>education knowledge can be embedded </a:t>
            </a:r>
            <a:r>
              <a:rPr lang="en-AU" dirty="0" smtClean="0"/>
              <a:t>into </a:t>
            </a:r>
            <a:r>
              <a:rPr lang="en-AU" dirty="0"/>
              <a:t>technology. </a:t>
            </a:r>
            <a:r>
              <a:rPr lang="en-AU" dirty="0" smtClean="0"/>
              <a:t> Will </a:t>
            </a:r>
            <a:r>
              <a:rPr lang="en-AU" dirty="0"/>
              <a:t>we be able to do better with that</a:t>
            </a:r>
            <a:r>
              <a:rPr lang="en-AU" dirty="0" smtClean="0"/>
              <a:t>?</a:t>
            </a:r>
          </a:p>
          <a:p>
            <a:pPr lvl="1"/>
            <a:endParaRPr lang="en-AU" dirty="0"/>
          </a:p>
          <a:p>
            <a:pPr lvl="2"/>
            <a:endParaRPr lang="en-AU" dirty="0" smtClean="0"/>
          </a:p>
        </p:txBody>
      </p:sp>
    </p:spTree>
    <p:extLst>
      <p:ext uri="{BB962C8B-B14F-4D97-AF65-F5344CB8AC3E}">
        <p14:creationId xmlns:p14="http://schemas.microsoft.com/office/powerpoint/2010/main" val="646864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2130425"/>
            <a:ext cx="6480720" cy="2882751"/>
          </a:xfrm>
        </p:spPr>
        <p:txBody>
          <a:bodyPr>
            <a:normAutofit/>
          </a:bodyPr>
          <a:lstStyle/>
          <a:p>
            <a:r>
              <a:rPr lang="en-AU" dirty="0" smtClean="0"/>
              <a:t>Happy 50</a:t>
            </a:r>
            <a:r>
              <a:rPr lang="en-AU" baseline="30000" dirty="0" smtClean="0"/>
              <a:t>th</a:t>
            </a:r>
            <a:r>
              <a:rPr lang="en-AU" dirty="0" smtClean="0"/>
              <a:t> Birthday to the Shell Centre and many happy returns of the day</a:t>
            </a:r>
            <a:endParaRPr lang="en-AU" dirty="0"/>
          </a:p>
        </p:txBody>
      </p:sp>
      <p:sp>
        <p:nvSpPr>
          <p:cNvPr id="3" name="Subtitle 2"/>
          <p:cNvSpPr>
            <a:spLocks noGrp="1"/>
          </p:cNvSpPr>
          <p:nvPr>
            <p:ph type="subTitle" idx="1"/>
          </p:nvPr>
        </p:nvSpPr>
        <p:spPr>
          <a:xfrm>
            <a:off x="1165132" y="6093296"/>
            <a:ext cx="6400800" cy="752020"/>
          </a:xfrm>
        </p:spPr>
        <p:txBody>
          <a:bodyPr>
            <a:normAutofit fontScale="92500" lnSpcReduction="20000"/>
          </a:bodyPr>
          <a:lstStyle/>
          <a:p>
            <a:r>
              <a:rPr lang="en-AU" sz="2400" dirty="0" smtClean="0"/>
              <a:t>Kaye Stacey</a:t>
            </a:r>
          </a:p>
          <a:p>
            <a:r>
              <a:rPr lang="en-AU" sz="2400" dirty="0" smtClean="0"/>
              <a:t>k.stacey@unimelb.edu.au</a:t>
            </a:r>
            <a:endParaRPr lang="en-AU" sz="2400" dirty="0"/>
          </a:p>
        </p:txBody>
      </p:sp>
    </p:spTree>
    <p:extLst>
      <p:ext uri="{BB962C8B-B14F-4D97-AF65-F5344CB8AC3E}">
        <p14:creationId xmlns:p14="http://schemas.microsoft.com/office/powerpoint/2010/main" val="2716710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a:bodyPr>
          <a:lstStyle/>
          <a:p>
            <a:pPr marL="0" marR="32511" indent="0" algn="l" defTabSz="365760">
              <a:spcBef>
                <a:spcPts val="600"/>
              </a:spcBef>
              <a:buNone/>
              <a:defRPr sz="1800" b="0">
                <a:solidFill>
                  <a:srgbClr val="000000"/>
                </a:solidFill>
                <a:uFillTx/>
              </a:defRPr>
            </a:pPr>
            <a:r>
              <a:rPr lang="en-GB" sz="2800" dirty="0">
                <a:solidFill>
                  <a:schemeClr val="bg1"/>
                </a:solidFill>
                <a:latin typeface="+mj-lt"/>
              </a:rPr>
              <a:t>	</a:t>
            </a:r>
            <a:r>
              <a:rPr lang="en-GB" sz="2800" dirty="0" smtClean="0">
                <a:solidFill>
                  <a:schemeClr val="bg1"/>
                </a:solidFill>
                <a:latin typeface="+mj-lt"/>
              </a:rPr>
              <a:t>	</a:t>
            </a:r>
          </a:p>
          <a:p>
            <a:pPr marL="0" marR="32511" indent="0" algn="l" defTabSz="365760">
              <a:spcBef>
                <a:spcPts val="600"/>
              </a:spcBef>
              <a:buNone/>
              <a:defRPr sz="1800" b="0">
                <a:solidFill>
                  <a:srgbClr val="000000"/>
                </a:solidFill>
                <a:uFillTx/>
              </a:defRPr>
            </a:pPr>
            <a:r>
              <a:rPr lang="en-GB" sz="2000" b="1" dirty="0" smtClean="0">
                <a:solidFill>
                  <a:srgbClr val="FF0000"/>
                </a:solidFill>
                <a:latin typeface="+mj-lt"/>
              </a:rPr>
              <a:t>Impact-focused research in education  </a:t>
            </a:r>
          </a:p>
          <a:p>
            <a:pPr marL="0" marR="32511" indent="0" defTabSz="365760">
              <a:spcBef>
                <a:spcPts val="600"/>
              </a:spcBef>
              <a:buNone/>
              <a:defRPr sz="1800" b="0">
                <a:solidFill>
                  <a:srgbClr val="000000"/>
                </a:solidFill>
                <a:uFillTx/>
              </a:defRPr>
            </a:pPr>
            <a:r>
              <a:rPr lang="en-GB" sz="2000" b="1" dirty="0" smtClean="0">
                <a:solidFill>
                  <a:srgbClr val="FF0000"/>
                </a:solidFill>
                <a:latin typeface="+mj-lt"/>
              </a:rPr>
              <a:t>– how can it become more effective?</a:t>
            </a:r>
            <a:endParaRPr lang="en-GB" sz="200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4000" b="1" dirty="0" smtClean="0">
                <a:solidFill>
                  <a:srgbClr val="FFFFFF"/>
                </a:solidFill>
                <a:uFill>
                  <a:solidFill>
                    <a:srgbClr val="FFFFFF"/>
                  </a:solidFill>
                </a:uFill>
                <a:latin typeface="+mj-lt"/>
              </a:rPr>
              <a:t>Alan </a:t>
            </a:r>
            <a:r>
              <a:rPr lang="en-GB" sz="4000" b="1" dirty="0" err="1" smtClean="0">
                <a:solidFill>
                  <a:srgbClr val="FFFFFF"/>
                </a:solidFill>
                <a:uFill>
                  <a:solidFill>
                    <a:srgbClr val="FFFFFF"/>
                  </a:solidFill>
                </a:uFill>
                <a:latin typeface="+mj-lt"/>
              </a:rPr>
              <a:t>Schoenfeld</a:t>
            </a:r>
            <a:endParaRPr lang="en-GB" sz="2560" b="0" dirty="0" smtClean="0">
              <a:solidFill>
                <a:srgbClr val="FFFFFF"/>
              </a:solidFill>
              <a:uFill>
                <a:solidFill>
                  <a:srgbClr val="FFFFFF"/>
                </a:solidFill>
              </a:uFill>
              <a:latin typeface="+mj-lt"/>
            </a:endParaRPr>
          </a:p>
        </p:txBody>
      </p:sp>
    </p:spTree>
    <p:extLst>
      <p:ext uri="{BB962C8B-B14F-4D97-AF65-F5344CB8AC3E}">
        <p14:creationId xmlns:p14="http://schemas.microsoft.com/office/powerpoint/2010/main" val="20451047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476" y="367740"/>
            <a:ext cx="8515048" cy="6109259"/>
          </a:xfrm>
          <a:prstGeom prst="rect">
            <a:avLst/>
          </a:prstGeom>
          <a:solidFill>
            <a:srgbClr val="3665AA"/>
          </a:solidFill>
          <a:ln>
            <a:solidFill>
              <a:srgbClr val="4674AC"/>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ctrTitle"/>
          </p:nvPr>
        </p:nvSpPr>
        <p:spPr>
          <a:xfrm>
            <a:off x="593962" y="609115"/>
            <a:ext cx="8025251" cy="2997525"/>
          </a:xfrm>
        </p:spPr>
        <p:txBody>
          <a:bodyPr anchor="t">
            <a:noAutofit/>
          </a:bodyPr>
          <a:lstStyle/>
          <a:p>
            <a:r>
              <a:rPr lang="en-US" sz="5400">
                <a:solidFill>
                  <a:schemeClr val="bg1"/>
                </a:solidFill>
              </a:rPr>
              <a:t>The </a:t>
            </a:r>
            <a:r>
              <a:rPr lang="en-US" sz="5400" smtClean="0">
                <a:solidFill>
                  <a:schemeClr val="bg1"/>
                </a:solidFill>
              </a:rPr>
              <a:t>Fruits of </a:t>
            </a:r>
            <a:r>
              <a:rPr lang="en-US" sz="5400" dirty="0" smtClean="0">
                <a:solidFill>
                  <a:schemeClr val="bg1"/>
                </a:solidFill>
              </a:rPr>
              <a:t>Collaboration,</a:t>
            </a:r>
            <a:r>
              <a:rPr lang="en-US" sz="5400" dirty="0">
                <a:solidFill>
                  <a:schemeClr val="bg1"/>
                </a:solidFill>
              </a:rPr>
              <a:t/>
            </a:r>
            <a:br>
              <a:rPr lang="en-US" sz="5400" dirty="0">
                <a:solidFill>
                  <a:schemeClr val="bg1"/>
                </a:solidFill>
              </a:rPr>
            </a:br>
            <a:r>
              <a:rPr lang="en-US" dirty="0">
                <a:solidFill>
                  <a:schemeClr val="bg1"/>
                </a:solidFill>
              </a:rPr>
              <a:t>Or, </a:t>
            </a:r>
            <a:r>
              <a:rPr lang="en-US" sz="5400" dirty="0">
                <a:solidFill>
                  <a:schemeClr val="bg1"/>
                </a:solidFill>
              </a:rPr>
              <a:t/>
            </a:r>
            <a:br>
              <a:rPr lang="en-US" sz="5400" dirty="0">
                <a:solidFill>
                  <a:schemeClr val="bg1"/>
                </a:solidFill>
              </a:rPr>
            </a:br>
            <a:r>
              <a:rPr lang="en-US" sz="5400" dirty="0">
                <a:solidFill>
                  <a:schemeClr val="bg1"/>
                </a:solidFill>
              </a:rPr>
              <a:t>My decade of </a:t>
            </a:r>
            <a:r>
              <a:rPr lang="en-US" sz="5400" dirty="0" smtClean="0">
                <a:solidFill>
                  <a:schemeClr val="bg1"/>
                </a:solidFill>
              </a:rPr>
              <a:t>Engagement </a:t>
            </a:r>
            <a:r>
              <a:rPr lang="en-US" sz="5400" dirty="0">
                <a:solidFill>
                  <a:schemeClr val="bg1"/>
                </a:solidFill>
              </a:rPr>
              <a:t>and 25 years of Marriage to the Shell Centre </a:t>
            </a:r>
            <a:endParaRPr lang="en-US" sz="5400" dirty="0">
              <a:solidFill>
                <a:schemeClr val="bg1"/>
              </a:solidFill>
              <a:latin typeface="Arial"/>
              <a:cs typeface="Arial"/>
            </a:endParaRPr>
          </a:p>
        </p:txBody>
      </p:sp>
      <p:sp>
        <p:nvSpPr>
          <p:cNvPr id="3" name="Subtitle 2"/>
          <p:cNvSpPr>
            <a:spLocks noGrp="1"/>
          </p:cNvSpPr>
          <p:nvPr>
            <p:ph type="subTitle" idx="1"/>
          </p:nvPr>
        </p:nvSpPr>
        <p:spPr>
          <a:xfrm>
            <a:off x="1016001" y="4913656"/>
            <a:ext cx="6959600" cy="1112501"/>
          </a:xfrm>
        </p:spPr>
        <p:txBody>
          <a:bodyPr>
            <a:normAutofit/>
          </a:bodyPr>
          <a:lstStyle/>
          <a:p>
            <a:pPr>
              <a:lnSpc>
                <a:spcPct val="80000"/>
              </a:lnSpc>
            </a:pPr>
            <a:r>
              <a:rPr lang="en-US" dirty="0" smtClean="0">
                <a:solidFill>
                  <a:schemeClr val="bg1"/>
                </a:solidFill>
              </a:rPr>
              <a:t>Alan </a:t>
            </a:r>
            <a:r>
              <a:rPr lang="en-US" dirty="0" err="1" smtClean="0">
                <a:solidFill>
                  <a:schemeClr val="bg1"/>
                </a:solidFill>
              </a:rPr>
              <a:t>Schoenfeld</a:t>
            </a:r>
            <a:endParaRPr lang="en-US" dirty="0" smtClean="0">
              <a:solidFill>
                <a:schemeClr val="bg1"/>
              </a:solidFill>
            </a:endParaRPr>
          </a:p>
          <a:p>
            <a:pPr>
              <a:lnSpc>
                <a:spcPct val="80000"/>
              </a:lnSpc>
            </a:pPr>
            <a:r>
              <a:rPr lang="en-US" dirty="0" smtClean="0">
                <a:solidFill>
                  <a:schemeClr val="bg1"/>
                </a:solidFill>
              </a:rPr>
              <a:t>Shell Centre 50</a:t>
            </a:r>
            <a:r>
              <a:rPr lang="en-US" baseline="30000" dirty="0" smtClean="0">
                <a:solidFill>
                  <a:schemeClr val="bg1"/>
                </a:solidFill>
              </a:rPr>
              <a:t>th</a:t>
            </a:r>
            <a:r>
              <a:rPr lang="en-US" dirty="0" smtClean="0">
                <a:solidFill>
                  <a:schemeClr val="bg1"/>
                </a:solidFill>
              </a:rPr>
              <a:t>, 29 </a:t>
            </a:r>
            <a:r>
              <a:rPr lang="en-US" dirty="0" err="1" smtClean="0">
                <a:solidFill>
                  <a:schemeClr val="bg1"/>
                </a:solidFill>
              </a:rPr>
              <a:t>Septembre</a:t>
            </a:r>
            <a:r>
              <a:rPr lang="en-US" dirty="0" smtClean="0">
                <a:solidFill>
                  <a:schemeClr val="bg1"/>
                </a:solidFill>
              </a:rPr>
              <a:t>, 2017</a:t>
            </a:r>
            <a:endParaRPr lang="en-US" dirty="0">
              <a:solidFill>
                <a:schemeClr val="bg1"/>
              </a:solidFill>
            </a:endParaRP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2771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1985" y="2289451"/>
            <a:ext cx="8575525" cy="1470025"/>
          </a:xfrm>
        </p:spPr>
        <p:txBody>
          <a:bodyPr>
            <a:noAutofit/>
          </a:bodyPr>
          <a:lstStyle/>
          <a:p>
            <a:pPr algn="l"/>
            <a:r>
              <a:rPr lang="en-US" sz="3600" dirty="0" smtClean="0"/>
              <a:t>I </a:t>
            </a:r>
            <a:r>
              <a:rPr lang="en-US" sz="3600" dirty="0"/>
              <a:t>am tempted to ask the main speakers to choose </a:t>
            </a:r>
            <a:r>
              <a:rPr lang="en-US" sz="3600"/>
              <a:t>an </a:t>
            </a:r>
            <a:r>
              <a:rPr lang="en-US" sz="3600" smtClean="0"/>
              <a:t>issue and ask them to balance…**</a:t>
            </a:r>
            <a:endParaRPr lang="en-US" sz="3600" dirty="0">
              <a:latin typeface="+mn-lt"/>
            </a:endParaRPr>
          </a:p>
        </p:txBody>
      </p:sp>
      <p:sp>
        <p:nvSpPr>
          <p:cNvPr id="3" name="Subtitle 2"/>
          <p:cNvSpPr>
            <a:spLocks noGrp="1"/>
          </p:cNvSpPr>
          <p:nvPr>
            <p:ph type="subTitle" idx="1"/>
          </p:nvPr>
        </p:nvSpPr>
        <p:spPr>
          <a:xfrm>
            <a:off x="424590" y="4466644"/>
            <a:ext cx="8317064" cy="1910301"/>
          </a:xfrm>
        </p:spPr>
        <p:txBody>
          <a:bodyPr>
            <a:noAutofit/>
          </a:bodyPr>
          <a:lstStyle/>
          <a:p>
            <a:pPr algn="l"/>
            <a:r>
              <a:rPr lang="en-US" sz="3600" dirty="0">
                <a:solidFill>
                  <a:srgbClr val="0000FF"/>
                </a:solidFill>
              </a:rPr>
              <a:t>** As a pre-emptive strike in your case</a:t>
            </a:r>
            <a:r>
              <a:rPr lang="en-US" sz="3600" dirty="0" smtClean="0">
                <a:solidFill>
                  <a:srgbClr val="0000FF"/>
                </a:solidFill>
              </a:rPr>
              <a:t>, “</a:t>
            </a:r>
            <a:r>
              <a:rPr lang="en-US" sz="3600" dirty="0">
                <a:solidFill>
                  <a:srgbClr val="0000FF"/>
                </a:solidFill>
              </a:rPr>
              <a:t>How a pure researcher got real” would fit well. None of the other speakers are pure. </a:t>
            </a:r>
          </a:p>
        </p:txBody>
      </p:sp>
      <p:sp>
        <p:nvSpPr>
          <p:cNvPr id="5" name="Title 3"/>
          <p:cNvSpPr>
            <a:spLocks noGrp="1"/>
          </p:cNvSpPr>
          <p:nvPr/>
        </p:nvSpPr>
        <p:spPr bwMode="auto">
          <a:xfrm>
            <a:off x="329936" y="739193"/>
            <a:ext cx="8506371" cy="1398320"/>
          </a:xfrm>
          <a:prstGeom prst="rect">
            <a:avLst/>
          </a:prstGeom>
          <a:solidFill>
            <a:srgbClr val="3665AA"/>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Lst>
        </p:spPr>
        <p:txBody>
          <a:bodyPr vert="horz" wrap="square" lIns="91440" tIns="45720" rIns="91440" bIns="45720" numCol="1" anchor="ctr" anchorCtr="0" compatLnSpc="1">
            <a:prstTxWarp prst="textNoShape">
              <a:avLst/>
            </a:prstTxWarp>
            <a:noAutofit/>
          </a:bodyPr>
          <a:lstStyle/>
          <a:p>
            <a:pPr algn="ctr" fontAlgn="base"/>
            <a:r>
              <a:rPr lang="en-US" sz="4000" dirty="0">
                <a:solidFill>
                  <a:schemeClr val="bg1"/>
                </a:solidFill>
              </a:rPr>
              <a:t>The subtle impetus for my talk, from </a:t>
            </a:r>
            <a:r>
              <a:rPr lang="en-US" sz="4000" dirty="0" smtClean="0">
                <a:solidFill>
                  <a:schemeClr val="bg1"/>
                </a:solidFill>
              </a:rPr>
              <a:t>Hugh, in an email June 21, 2017: </a:t>
            </a:r>
            <a:endParaRPr lang="en-US" sz="4000" dirty="0" smtClean="0">
              <a:solidFill>
                <a:srgbClr val="FFFFFF"/>
              </a:solidFill>
              <a:effectLst/>
              <a:latin typeface="Arial"/>
              <a:ea typeface="ＭＳ 明朝"/>
              <a:cs typeface="Arial"/>
            </a:endParaRP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195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idx="4294967295"/>
          </p:nvPr>
        </p:nvSpPr>
        <p:spPr>
          <a:xfrm>
            <a:off x="228600" y="1780160"/>
            <a:ext cx="8763000" cy="1143000"/>
          </a:xfrm>
        </p:spPr>
        <p:txBody>
          <a:bodyPr/>
          <a:lstStyle/>
          <a:p>
            <a:pPr algn="ctr" eaLnBrk="1" hangingPunct="1"/>
            <a:r>
              <a:rPr lang="en-US" sz="4800" dirty="0" smtClean="0">
                <a:solidFill>
                  <a:srgbClr val="0000FF"/>
                </a:solidFill>
                <a:latin typeface="+mn-lt"/>
              </a:rPr>
              <a:t>Let me explain</a:t>
            </a:r>
            <a:r>
              <a:rPr lang="mr-IN" sz="4800" dirty="0" smtClean="0">
                <a:solidFill>
                  <a:srgbClr val="0000FF"/>
                </a:solidFill>
                <a:latin typeface="+mn-lt"/>
              </a:rPr>
              <a:t>…</a:t>
            </a:r>
            <a:endParaRPr lang="en-US" altLang="x-none" sz="4800" dirty="0">
              <a:solidFill>
                <a:srgbClr val="0000FF"/>
              </a:solidFill>
              <a:latin typeface="+mn-lt"/>
            </a:endParaRPr>
          </a:p>
        </p:txBody>
      </p:sp>
      <p:sp>
        <p:nvSpPr>
          <p:cNvPr id="14338" name="Rectangle 3"/>
          <p:cNvSpPr>
            <a:spLocks noGrp="1" noChangeArrowheads="1"/>
          </p:cNvSpPr>
          <p:nvPr>
            <p:ph type="subTitle" idx="4294967295"/>
          </p:nvPr>
        </p:nvSpPr>
        <p:spPr>
          <a:xfrm>
            <a:off x="1072474" y="3609796"/>
            <a:ext cx="7075251" cy="2391383"/>
          </a:xfrm>
        </p:spPr>
        <p:txBody>
          <a:bodyPr>
            <a:normAutofit/>
          </a:bodyPr>
          <a:lstStyle/>
          <a:p>
            <a:pPr marL="0" indent="0" algn="ctr" eaLnBrk="1" hangingPunct="1">
              <a:buFontTx/>
              <a:buNone/>
            </a:pPr>
            <a:r>
              <a:rPr lang="en-US" sz="3600" dirty="0" smtClean="0"/>
              <a:t>By beginning </a:t>
            </a:r>
            <a:r>
              <a:rPr lang="en-US" sz="3600" dirty="0"/>
              <a:t>at the beginning… </a:t>
            </a:r>
            <a:endParaRPr lang="en-US" sz="3600" dirty="0" smtClean="0"/>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642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685800" y="1122363"/>
            <a:ext cx="7772400" cy="1173365"/>
          </a:xfrm>
        </p:spPr>
        <p:txBody>
          <a:bodyPr/>
          <a:lstStyle/>
          <a:p>
            <a:pPr algn="ctr"/>
            <a:r>
              <a:rPr lang="en-US" sz="4800" dirty="0">
                <a:solidFill>
                  <a:srgbClr val="0000FF"/>
                </a:solidFill>
                <a:latin typeface="+mn-lt"/>
              </a:rPr>
              <a:t>1940, G.H. Hardy:</a:t>
            </a:r>
            <a:endParaRPr lang="en-US" altLang="x-none" sz="4800" dirty="0">
              <a:solidFill>
                <a:srgbClr val="0000FF"/>
              </a:solidFill>
              <a:latin typeface="+mn-lt"/>
            </a:endParaRPr>
          </a:p>
        </p:txBody>
      </p:sp>
      <p:sp>
        <p:nvSpPr>
          <p:cNvPr id="14338" name="Rectangle 3"/>
          <p:cNvSpPr>
            <a:spLocks noGrp="1" noChangeArrowheads="1"/>
          </p:cNvSpPr>
          <p:nvPr>
            <p:ph type="subTitle" idx="1"/>
          </p:nvPr>
        </p:nvSpPr>
        <p:spPr>
          <a:xfrm>
            <a:off x="685800" y="2573517"/>
            <a:ext cx="7861954" cy="3403076"/>
          </a:xfrm>
        </p:spPr>
        <p:txBody>
          <a:bodyPr>
            <a:normAutofit/>
          </a:bodyPr>
          <a:lstStyle/>
          <a:p>
            <a:pPr>
              <a:lnSpc>
                <a:spcPct val="120000"/>
              </a:lnSpc>
            </a:pPr>
            <a:r>
              <a:rPr lang="en-US" sz="3600" dirty="0">
                <a:solidFill>
                  <a:schemeClr val="tx1"/>
                </a:solidFill>
              </a:rPr>
              <a:t>I have never done anything ‘useful’. No discovery of mine has made, or is likely to make, directly or indirectly, for good or ill, the least difference to the amenity of the world.</a:t>
            </a:r>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478094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640180" y="2776375"/>
            <a:ext cx="7886700" cy="1325563"/>
          </a:xfrm>
        </p:spPr>
        <p:txBody>
          <a:bodyPr/>
          <a:lstStyle/>
          <a:p>
            <a:pPr algn="ctr"/>
            <a:r>
              <a:rPr lang="en-US" sz="4800" dirty="0">
                <a:solidFill>
                  <a:srgbClr val="0000FF"/>
                </a:solidFill>
                <a:latin typeface="+mn-lt"/>
              </a:rPr>
              <a:t>1975, A. H. </a:t>
            </a:r>
            <a:r>
              <a:rPr lang="en-US" sz="4800" dirty="0" err="1">
                <a:solidFill>
                  <a:srgbClr val="0000FF"/>
                </a:solidFill>
                <a:latin typeface="+mn-lt"/>
              </a:rPr>
              <a:t>Schoenfeld</a:t>
            </a:r>
            <a:r>
              <a:rPr lang="en-US" sz="4800" dirty="0">
                <a:solidFill>
                  <a:srgbClr val="0000FF"/>
                </a:solidFill>
                <a:latin typeface="+mn-lt"/>
              </a:rPr>
              <a:t>:</a:t>
            </a:r>
            <a:endParaRPr lang="en-US" altLang="x-none" sz="4800" dirty="0">
              <a:solidFill>
                <a:srgbClr val="0000FF"/>
              </a:solidFill>
              <a:latin typeface="+mn-lt"/>
            </a:endParaRPr>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4389445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4810" y="190499"/>
            <a:ext cx="8897441" cy="6497317"/>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500" y="218492"/>
            <a:ext cx="4678281" cy="6415574"/>
          </a:xfrm>
          <a:prstGeom prst="rect">
            <a:avLst/>
          </a:prstGeom>
        </p:spPr>
      </p:pic>
      <p:sp>
        <p:nvSpPr>
          <p:cNvPr id="7" name="Rectangle 6"/>
          <p:cNvSpPr/>
          <p:nvPr/>
        </p:nvSpPr>
        <p:spPr>
          <a:xfrm>
            <a:off x="49967" y="65987"/>
            <a:ext cx="9049841" cy="6755375"/>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4229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410"/>
            <a:ext cx="8229600" cy="590699"/>
          </a:xfrm>
        </p:spPr>
        <p:txBody>
          <a:bodyPr>
            <a:noAutofit/>
          </a:bodyPr>
          <a:lstStyle/>
          <a:p>
            <a:r>
              <a:rPr lang="en-US" sz="3600" dirty="0" smtClean="0"/>
              <a:t>STEM education: </a:t>
            </a:r>
            <a:r>
              <a:rPr lang="en-US" sz="3600" dirty="0"/>
              <a:t>Achievements</a:t>
            </a:r>
            <a:br>
              <a:rPr lang="en-US" sz="3600" dirty="0"/>
            </a:br>
            <a:endParaRPr lang="en-US" sz="36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Insights</a:t>
            </a:r>
            <a:r>
              <a:rPr lang="en-US" b="0" dirty="0" smtClean="0"/>
              <a:t>: </a:t>
            </a:r>
          </a:p>
          <a:p>
            <a:r>
              <a:rPr lang="en-US" b="0" dirty="0" smtClean="0"/>
              <a:t>We now know a lot about how children learn, and have developed teaching approaches that are effective for typical </a:t>
            </a:r>
            <a:r>
              <a:rPr lang="en-US" b="0" dirty="0"/>
              <a:t>teachers across </a:t>
            </a:r>
            <a:r>
              <a:rPr lang="en-US" b="0" dirty="0" smtClean="0"/>
              <a:t>a broad range of learning goals: </a:t>
            </a:r>
          </a:p>
          <a:p>
            <a:pPr lvl="1"/>
            <a:r>
              <a:rPr lang="en-US" b="0" dirty="0" smtClean="0"/>
              <a:t>concepts and skills </a:t>
            </a:r>
          </a:p>
          <a:p>
            <a:pPr lvl="1"/>
            <a:r>
              <a:rPr lang="en-US" b="0" dirty="0" smtClean="0"/>
              <a:t>extended reasoning </a:t>
            </a:r>
          </a:p>
          <a:p>
            <a:pPr lvl="1"/>
            <a:r>
              <a:rPr lang="en-US" b="0" dirty="0" smtClean="0"/>
              <a:t>non-routine problem solving and inquiry</a:t>
            </a:r>
          </a:p>
          <a:p>
            <a:pPr marL="0" indent="0">
              <a:buNone/>
            </a:pPr>
            <a:r>
              <a:rPr lang="en-US" dirty="0" smtClean="0"/>
              <a:t>Tools</a:t>
            </a:r>
            <a:r>
              <a:rPr lang="en-US" b="0" dirty="0" smtClean="0"/>
              <a:t>: </a:t>
            </a:r>
          </a:p>
          <a:p>
            <a:r>
              <a:rPr lang="en-US" b="0" dirty="0"/>
              <a:t>T</a:t>
            </a:r>
            <a:r>
              <a:rPr lang="en-US" b="0" dirty="0" smtClean="0"/>
              <a:t>here is now a body of </a:t>
            </a:r>
            <a:r>
              <a:rPr lang="en-US" b="0" dirty="0" smtClean="0">
                <a:solidFill>
                  <a:srgbClr val="FF0000"/>
                </a:solidFill>
              </a:rPr>
              <a:t>materials that are effective</a:t>
            </a:r>
            <a:r>
              <a:rPr lang="en-US" b="0" dirty="0" smtClean="0"/>
              <a:t> in </a:t>
            </a:r>
            <a:r>
              <a:rPr lang="en-US" b="0" dirty="0"/>
              <a:t>enabling typical teachers </a:t>
            </a:r>
            <a:endParaRPr lang="en-US" b="0" dirty="0" smtClean="0"/>
          </a:p>
          <a:p>
            <a:pPr lvl="1"/>
            <a:r>
              <a:rPr lang="en-US" b="0" dirty="0" smtClean="0"/>
              <a:t>to help their students achieve these broader goals</a:t>
            </a:r>
          </a:p>
          <a:p>
            <a:pPr lvl="1"/>
            <a:r>
              <a:rPr lang="en-US" b="0" dirty="0" smtClean="0"/>
              <a:t>to acquire the extra professional skills needed</a:t>
            </a:r>
          </a:p>
          <a:p>
            <a:pPr marL="57150" indent="0">
              <a:buNone/>
            </a:pPr>
            <a:r>
              <a:rPr lang="en-US" b="0" dirty="0" smtClean="0"/>
              <a:t>And we can design tests that are balanced across the goals 		“</a:t>
            </a:r>
            <a:r>
              <a:rPr lang="en-US" b="0" dirty="0" smtClean="0">
                <a:solidFill>
                  <a:srgbClr val="FF0000"/>
                </a:solidFill>
              </a:rPr>
              <a:t>tests worth teaching to</a:t>
            </a:r>
            <a:r>
              <a:rPr lang="en-US" b="0" dirty="0" smtClean="0"/>
              <a:t>”</a:t>
            </a:r>
          </a:p>
        </p:txBody>
      </p:sp>
    </p:spTree>
    <p:extLst>
      <p:ext uri="{BB962C8B-B14F-4D97-AF65-F5344CB8AC3E}">
        <p14:creationId xmlns:p14="http://schemas.microsoft.com/office/powerpoint/2010/main" val="217574307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457200" y="1001743"/>
            <a:ext cx="8145624" cy="1726162"/>
          </a:xfrm>
        </p:spPr>
        <p:txBody>
          <a:bodyPr>
            <a:normAutofit/>
          </a:bodyPr>
          <a:lstStyle/>
          <a:p>
            <a:r>
              <a:rPr lang="en-US" sz="4800" dirty="0">
                <a:solidFill>
                  <a:srgbClr val="0000FF"/>
                </a:solidFill>
                <a:latin typeface="+mn-lt"/>
              </a:rPr>
              <a:t>2010, Deborah Ball </a:t>
            </a:r>
            <a:r>
              <a:rPr lang="en-US" sz="4800" dirty="0" smtClean="0">
                <a:solidFill>
                  <a:srgbClr val="0000FF"/>
                </a:solidFill>
                <a:latin typeface="+mn-lt"/>
              </a:rPr>
              <a:t/>
            </a:r>
            <a:br>
              <a:rPr lang="en-US" sz="4800" dirty="0" smtClean="0">
                <a:solidFill>
                  <a:srgbClr val="0000FF"/>
                </a:solidFill>
                <a:latin typeface="+mn-lt"/>
              </a:rPr>
            </a:br>
            <a:r>
              <a:rPr lang="en-US" sz="4800" dirty="0" smtClean="0">
                <a:solidFill>
                  <a:srgbClr val="0000FF"/>
                </a:solidFill>
                <a:latin typeface="+mn-lt"/>
              </a:rPr>
              <a:t>to </a:t>
            </a:r>
            <a:r>
              <a:rPr lang="en-US" sz="4800" dirty="0">
                <a:solidFill>
                  <a:srgbClr val="0000FF"/>
                </a:solidFill>
                <a:latin typeface="+mn-lt"/>
              </a:rPr>
              <a:t>Alan </a:t>
            </a:r>
            <a:r>
              <a:rPr lang="en-US" sz="4800" dirty="0" err="1">
                <a:solidFill>
                  <a:srgbClr val="0000FF"/>
                </a:solidFill>
                <a:latin typeface="+mn-lt"/>
              </a:rPr>
              <a:t>Schoenfeld</a:t>
            </a:r>
            <a:r>
              <a:rPr lang="en-US" sz="4800" dirty="0">
                <a:solidFill>
                  <a:srgbClr val="0000FF"/>
                </a:solidFill>
                <a:latin typeface="+mn-lt"/>
              </a:rPr>
              <a:t>:</a:t>
            </a:r>
            <a:endParaRPr lang="en-US" altLang="x-none" sz="4800" dirty="0">
              <a:solidFill>
                <a:srgbClr val="0000FF"/>
              </a:solidFill>
              <a:latin typeface="+mn-lt"/>
            </a:endParaRPr>
          </a:p>
        </p:txBody>
      </p:sp>
      <p:sp>
        <p:nvSpPr>
          <p:cNvPr id="14338" name="Rectangle 3"/>
          <p:cNvSpPr>
            <a:spLocks noGrp="1" noChangeArrowheads="1"/>
          </p:cNvSpPr>
          <p:nvPr>
            <p:ph type="subTitle" idx="1"/>
          </p:nvPr>
        </p:nvSpPr>
        <p:spPr>
          <a:xfrm>
            <a:off x="861617" y="3150959"/>
            <a:ext cx="7310336" cy="2957208"/>
          </a:xfrm>
        </p:spPr>
        <p:txBody>
          <a:bodyPr>
            <a:normAutofit/>
          </a:bodyPr>
          <a:lstStyle/>
          <a:p>
            <a:pPr>
              <a:lnSpc>
                <a:spcPct val="120000"/>
              </a:lnSpc>
            </a:pPr>
            <a:r>
              <a:rPr lang="en-US" sz="3600" dirty="0">
                <a:solidFill>
                  <a:schemeClr val="tx1"/>
                </a:solidFill>
              </a:rPr>
              <a:t>I don’t understand your pathological need to model everything. </a:t>
            </a:r>
            <a:endParaRPr lang="en-US" sz="3600" dirty="0" smtClean="0">
              <a:solidFill>
                <a:schemeClr val="tx1"/>
              </a:solidFill>
            </a:endParaRPr>
          </a:p>
          <a:p>
            <a:pPr>
              <a:lnSpc>
                <a:spcPct val="120000"/>
              </a:lnSpc>
            </a:pPr>
            <a:r>
              <a:rPr lang="en-US" sz="3600" dirty="0" smtClean="0">
                <a:solidFill>
                  <a:schemeClr val="tx1"/>
                </a:solidFill>
              </a:rPr>
              <a:t>Why </a:t>
            </a:r>
            <a:r>
              <a:rPr lang="en-US" sz="3600" dirty="0">
                <a:solidFill>
                  <a:schemeClr val="tx1"/>
                </a:solidFill>
              </a:rPr>
              <a:t>would you do that?</a:t>
            </a:r>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931535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457199" y="676827"/>
            <a:ext cx="8145624" cy="1485800"/>
          </a:xfrm>
        </p:spPr>
        <p:txBody>
          <a:bodyPr>
            <a:normAutofit fontScale="90000"/>
          </a:bodyPr>
          <a:lstStyle/>
          <a:p>
            <a:r>
              <a:rPr lang="en-US" sz="4800" dirty="0">
                <a:solidFill>
                  <a:srgbClr val="0000FF"/>
                </a:solidFill>
                <a:latin typeface="+mn-lt"/>
              </a:rPr>
              <a:t>2010, Alan </a:t>
            </a:r>
            <a:r>
              <a:rPr lang="en-US" sz="4800" dirty="0" err="1" smtClean="0">
                <a:solidFill>
                  <a:srgbClr val="0000FF"/>
                </a:solidFill>
                <a:latin typeface="+mn-lt"/>
              </a:rPr>
              <a:t>Schoenfeld</a:t>
            </a:r>
            <a:r>
              <a:rPr lang="en-US" sz="4800" dirty="0" smtClean="0">
                <a:solidFill>
                  <a:srgbClr val="0000FF"/>
                </a:solidFill>
                <a:latin typeface="+mn-lt"/>
              </a:rPr>
              <a:t> </a:t>
            </a:r>
            <a:br>
              <a:rPr lang="en-US" sz="4800" dirty="0" smtClean="0">
                <a:solidFill>
                  <a:srgbClr val="0000FF"/>
                </a:solidFill>
                <a:latin typeface="+mn-lt"/>
              </a:rPr>
            </a:br>
            <a:r>
              <a:rPr lang="en-US" sz="4800" dirty="0" smtClean="0">
                <a:solidFill>
                  <a:srgbClr val="0000FF"/>
                </a:solidFill>
                <a:latin typeface="+mn-lt"/>
              </a:rPr>
              <a:t>to Deborah Ball:</a:t>
            </a:r>
            <a:endParaRPr lang="en-US" altLang="x-none" sz="4800" dirty="0">
              <a:solidFill>
                <a:srgbClr val="0000FF"/>
              </a:solidFill>
              <a:latin typeface="+mn-lt"/>
            </a:endParaRPr>
          </a:p>
        </p:txBody>
      </p:sp>
      <p:sp>
        <p:nvSpPr>
          <p:cNvPr id="14338" name="Rectangle 3"/>
          <p:cNvSpPr>
            <a:spLocks noGrp="1" noChangeArrowheads="1"/>
          </p:cNvSpPr>
          <p:nvPr>
            <p:ph type="subTitle" idx="1"/>
          </p:nvPr>
        </p:nvSpPr>
        <p:spPr>
          <a:xfrm>
            <a:off x="457199" y="2456953"/>
            <a:ext cx="8304245" cy="4111798"/>
          </a:xfrm>
        </p:spPr>
        <p:txBody>
          <a:bodyPr>
            <a:normAutofit lnSpcReduction="10000"/>
          </a:bodyPr>
          <a:lstStyle/>
          <a:p>
            <a:pPr algn="l"/>
            <a:r>
              <a:rPr lang="en-US" sz="3600" dirty="0" smtClean="0">
                <a:solidFill>
                  <a:schemeClr val="tx1"/>
                </a:solidFill>
              </a:rPr>
              <a:t>When </a:t>
            </a:r>
            <a:r>
              <a:rPr lang="en-US" sz="3600" dirty="0">
                <a:solidFill>
                  <a:schemeClr val="tx1"/>
                </a:solidFill>
              </a:rPr>
              <a:t>I left mathematics I left </a:t>
            </a:r>
            <a:r>
              <a:rPr lang="en-US" sz="3600" dirty="0" smtClean="0">
                <a:solidFill>
                  <a:schemeClr val="tx1"/>
                </a:solidFill>
              </a:rPr>
              <a:t>absolute truth.</a:t>
            </a:r>
            <a:endParaRPr lang="en-US" sz="3600" dirty="0">
              <a:solidFill>
                <a:schemeClr val="tx1"/>
              </a:solidFill>
            </a:endParaRPr>
          </a:p>
          <a:p>
            <a:pPr algn="l"/>
            <a:r>
              <a:rPr lang="en-US" sz="3600" dirty="0" smtClean="0">
                <a:solidFill>
                  <a:schemeClr val="tx1"/>
                </a:solidFill>
              </a:rPr>
              <a:t>It’s </a:t>
            </a:r>
            <a:r>
              <a:rPr lang="en-US" sz="3600" dirty="0">
                <a:solidFill>
                  <a:schemeClr val="tx1"/>
                </a:solidFill>
              </a:rPr>
              <a:t>easy to bullshit people </a:t>
            </a:r>
            <a:r>
              <a:rPr lang="en-US" sz="3600" dirty="0" smtClean="0">
                <a:solidFill>
                  <a:schemeClr val="tx1"/>
                </a:solidFill>
              </a:rPr>
              <a:t>when </a:t>
            </a:r>
            <a:r>
              <a:rPr lang="en-US" sz="3600" dirty="0">
                <a:solidFill>
                  <a:schemeClr val="tx1"/>
                </a:solidFill>
              </a:rPr>
              <a:t>you make claims about people and things.</a:t>
            </a:r>
          </a:p>
          <a:p>
            <a:pPr algn="l"/>
            <a:r>
              <a:rPr lang="en-US" sz="3600" dirty="0" smtClean="0">
                <a:solidFill>
                  <a:schemeClr val="tx1"/>
                </a:solidFill>
              </a:rPr>
              <a:t>I’m </a:t>
            </a:r>
            <a:r>
              <a:rPr lang="en-US" sz="3600" dirty="0">
                <a:solidFill>
                  <a:schemeClr val="tx1"/>
                </a:solidFill>
              </a:rPr>
              <a:t>great at </a:t>
            </a:r>
            <a:r>
              <a:rPr lang="en-US" sz="3600" dirty="0" smtClean="0">
                <a:solidFill>
                  <a:schemeClr val="tx1"/>
                </a:solidFill>
              </a:rPr>
              <a:t>bullshit, and models keep me honest. What matters is the search for truth.</a:t>
            </a:r>
            <a:endParaRPr lang="en-US" sz="3600" dirty="0">
              <a:solidFill>
                <a:schemeClr val="tx1"/>
              </a:solidFill>
            </a:endParaRPr>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564408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398751" y="1385039"/>
            <a:ext cx="8145624" cy="923731"/>
          </a:xfrm>
        </p:spPr>
        <p:txBody>
          <a:bodyPr>
            <a:normAutofit/>
          </a:bodyPr>
          <a:lstStyle/>
          <a:p>
            <a:r>
              <a:rPr lang="en-US" sz="4800" dirty="0">
                <a:solidFill>
                  <a:srgbClr val="0000FF"/>
                </a:solidFill>
              </a:rPr>
              <a:t>Hugh, June 15, 1215:</a:t>
            </a:r>
            <a:endParaRPr lang="en-US" altLang="x-none" sz="4800" dirty="0">
              <a:solidFill>
                <a:srgbClr val="0000FF"/>
              </a:solidFill>
              <a:latin typeface="+mn-lt"/>
            </a:endParaRPr>
          </a:p>
        </p:txBody>
      </p:sp>
      <p:sp>
        <p:nvSpPr>
          <p:cNvPr id="14338" name="Rectangle 3"/>
          <p:cNvSpPr>
            <a:spLocks noGrp="1" noChangeArrowheads="1"/>
          </p:cNvSpPr>
          <p:nvPr>
            <p:ph type="subTitle" idx="1"/>
          </p:nvPr>
        </p:nvSpPr>
        <p:spPr>
          <a:xfrm>
            <a:off x="398751" y="3140206"/>
            <a:ext cx="8369558" cy="1781652"/>
          </a:xfrm>
        </p:spPr>
        <p:txBody>
          <a:bodyPr>
            <a:normAutofit/>
          </a:bodyPr>
          <a:lstStyle/>
          <a:p>
            <a:r>
              <a:rPr lang="en-US" sz="4800" dirty="0" smtClean="0">
                <a:solidFill>
                  <a:schemeClr val="tx1"/>
                </a:solidFill>
              </a:rPr>
              <a:t>Truth is irrelevant. </a:t>
            </a:r>
          </a:p>
          <a:p>
            <a:r>
              <a:rPr lang="en-US" sz="4800" dirty="0" smtClean="0">
                <a:solidFill>
                  <a:schemeClr val="tx1"/>
                </a:solidFill>
              </a:rPr>
              <a:t>What matters is impact.</a:t>
            </a:r>
            <a:endParaRPr lang="en-US" sz="4800" dirty="0">
              <a:solidFill>
                <a:schemeClr val="tx1"/>
              </a:solidFill>
            </a:endParaRPr>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88032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494163" y="1051085"/>
            <a:ext cx="8145624" cy="1890898"/>
          </a:xfrm>
        </p:spPr>
        <p:txBody>
          <a:bodyPr>
            <a:normAutofit/>
          </a:bodyPr>
          <a:lstStyle/>
          <a:p>
            <a:r>
              <a:rPr lang="en-US" sz="4800" dirty="0" smtClean="0">
                <a:solidFill>
                  <a:srgbClr val="0000FF"/>
                </a:solidFill>
              </a:rPr>
              <a:t>So what happens when you </a:t>
            </a:r>
            <a:r>
              <a:rPr lang="en-US" sz="4800" smtClean="0">
                <a:solidFill>
                  <a:srgbClr val="0000FF"/>
                </a:solidFill>
              </a:rPr>
              <a:t>mix oil and water?</a:t>
            </a:r>
            <a:endParaRPr lang="en-US" altLang="x-none" sz="4800" dirty="0">
              <a:solidFill>
                <a:srgbClr val="0000FF"/>
              </a:solidFill>
              <a:latin typeface="+mn-lt"/>
            </a:endParaRPr>
          </a:p>
        </p:txBody>
      </p:sp>
      <p:sp>
        <p:nvSpPr>
          <p:cNvPr id="14338" name="Rectangle 3"/>
          <p:cNvSpPr>
            <a:spLocks noGrp="1" noChangeArrowheads="1"/>
          </p:cNvSpPr>
          <p:nvPr>
            <p:ph type="subTitle" idx="1"/>
          </p:nvPr>
        </p:nvSpPr>
        <p:spPr>
          <a:xfrm>
            <a:off x="430555" y="3140206"/>
            <a:ext cx="8369558" cy="2807370"/>
          </a:xfrm>
        </p:spPr>
        <p:txBody>
          <a:bodyPr>
            <a:normAutofit fontScale="92500" lnSpcReduction="10000"/>
          </a:bodyPr>
          <a:lstStyle/>
          <a:p>
            <a:r>
              <a:rPr lang="en-US" sz="4800" dirty="0" smtClean="0">
                <a:solidFill>
                  <a:schemeClr val="tx1"/>
                </a:solidFill>
              </a:rPr>
              <a:t>As I mentioned, we’ve been married for 25 years.</a:t>
            </a:r>
          </a:p>
          <a:p>
            <a:r>
              <a:rPr lang="en-US" sz="4800" dirty="0" smtClean="0">
                <a:solidFill>
                  <a:schemeClr val="tx1"/>
                </a:solidFill>
              </a:rPr>
              <a:t>Do you know what they say about long-term partnerships?</a:t>
            </a:r>
            <a:endParaRPr lang="en-US" sz="4800" dirty="0">
              <a:solidFill>
                <a:schemeClr val="tx1"/>
              </a:solidFill>
            </a:endParaRPr>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217522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955" y="505979"/>
            <a:ext cx="8315293" cy="5743746"/>
          </a:xfrm>
          <a:prstGeom prst="rect">
            <a:avLst/>
          </a:prstGeom>
        </p:spPr>
      </p:pic>
    </p:spTree>
    <p:extLst>
      <p:ext uri="{BB962C8B-B14F-4D97-AF65-F5344CB8AC3E}">
        <p14:creationId xmlns:p14="http://schemas.microsoft.com/office/powerpoint/2010/main" val="145935553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43" y="524787"/>
            <a:ext cx="8513663" cy="5868062"/>
          </a:xfrm>
          <a:prstGeom prst="rect">
            <a:avLst/>
          </a:prstGeom>
        </p:spPr>
      </p:pic>
    </p:spTree>
    <p:extLst>
      <p:ext uri="{BB962C8B-B14F-4D97-AF65-F5344CB8AC3E}">
        <p14:creationId xmlns:p14="http://schemas.microsoft.com/office/powerpoint/2010/main" val="2876209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494163" y="1051084"/>
            <a:ext cx="8145624" cy="2558807"/>
          </a:xfrm>
        </p:spPr>
        <p:txBody>
          <a:bodyPr>
            <a:normAutofit/>
          </a:bodyPr>
          <a:lstStyle/>
          <a:p>
            <a:r>
              <a:rPr lang="en-US" sz="4800" dirty="0" smtClean="0">
                <a:solidFill>
                  <a:srgbClr val="0000FF"/>
                </a:solidFill>
              </a:rPr>
              <a:t>I’ll leave it to you to figure out which one is me and which is Hugh.</a:t>
            </a:r>
            <a:endParaRPr lang="en-US" altLang="x-none" sz="4800" dirty="0">
              <a:solidFill>
                <a:srgbClr val="0000FF"/>
              </a:solidFill>
              <a:latin typeface="+mn-lt"/>
            </a:endParaRPr>
          </a:p>
        </p:txBody>
      </p:sp>
      <p:sp>
        <p:nvSpPr>
          <p:cNvPr id="14338" name="Rectangle 3"/>
          <p:cNvSpPr>
            <a:spLocks noGrp="1" noChangeArrowheads="1"/>
          </p:cNvSpPr>
          <p:nvPr>
            <p:ph type="subTitle" idx="1"/>
          </p:nvPr>
        </p:nvSpPr>
        <p:spPr>
          <a:xfrm>
            <a:off x="494163" y="3728603"/>
            <a:ext cx="8369558" cy="1996337"/>
          </a:xfrm>
        </p:spPr>
        <p:txBody>
          <a:bodyPr>
            <a:normAutofit/>
          </a:bodyPr>
          <a:lstStyle/>
          <a:p>
            <a:r>
              <a:rPr lang="en-US" sz="4800" dirty="0" smtClean="0">
                <a:solidFill>
                  <a:schemeClr val="tx1"/>
                </a:solidFill>
              </a:rPr>
              <a:t>Here’s some of the history and its impact on me</a:t>
            </a:r>
            <a:r>
              <a:rPr lang="mr-IN" sz="4800" dirty="0" smtClean="0">
                <a:solidFill>
                  <a:schemeClr val="tx1"/>
                </a:solidFill>
              </a:rPr>
              <a:t>…</a:t>
            </a:r>
            <a:endParaRPr lang="en-US" sz="4800" dirty="0">
              <a:solidFill>
                <a:schemeClr val="tx1"/>
              </a:solidFill>
            </a:endParaRPr>
          </a:p>
        </p:txBody>
      </p:sp>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687360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2" name="Title 1"/>
          <p:cNvSpPr>
            <a:spLocks noGrp="1"/>
          </p:cNvSpPr>
          <p:nvPr>
            <p:ph type="ctrTitle"/>
          </p:nvPr>
        </p:nvSpPr>
        <p:spPr>
          <a:xfrm>
            <a:off x="269947" y="514628"/>
            <a:ext cx="8627165" cy="1686201"/>
          </a:xfrm>
        </p:spPr>
        <p:txBody>
          <a:bodyPr>
            <a:normAutofit/>
          </a:bodyPr>
          <a:lstStyle/>
          <a:p>
            <a:r>
              <a:rPr lang="en-US" sz="4000" dirty="0" smtClean="0"/>
              <a:t>1991: NSF announces grants to build assessments for the </a:t>
            </a:r>
            <a:r>
              <a:rPr lang="en-US" sz="4000" i="1" dirty="0" smtClean="0"/>
              <a:t>Standards</a:t>
            </a:r>
            <a:endParaRPr lang="en-US" sz="4000" dirty="0"/>
          </a:p>
        </p:txBody>
      </p:sp>
      <p:sp>
        <p:nvSpPr>
          <p:cNvPr id="3" name="Subtitle 2"/>
          <p:cNvSpPr>
            <a:spLocks noGrp="1"/>
          </p:cNvSpPr>
          <p:nvPr>
            <p:ph type="subTitle" idx="1"/>
          </p:nvPr>
        </p:nvSpPr>
        <p:spPr>
          <a:xfrm>
            <a:off x="349858" y="2416283"/>
            <a:ext cx="8293210" cy="4056079"/>
          </a:xfrm>
        </p:spPr>
        <p:txBody>
          <a:bodyPr>
            <a:normAutofit/>
          </a:bodyPr>
          <a:lstStyle/>
          <a:p>
            <a:pPr algn="l"/>
            <a:r>
              <a:rPr lang="en-US" sz="3600" dirty="0" smtClean="0">
                <a:solidFill>
                  <a:srgbClr val="0000FF"/>
                </a:solidFill>
              </a:rPr>
              <a:t>Hugh: Alan, how would you like to be PI on 		   a grant to build assessments?</a:t>
            </a:r>
          </a:p>
          <a:p>
            <a:pPr algn="l"/>
            <a:r>
              <a:rPr lang="en-US" sz="3600" dirty="0" smtClean="0">
                <a:solidFill>
                  <a:srgbClr val="0000FF"/>
                </a:solidFill>
              </a:rPr>
              <a:t>Alan:  Why not? But tell me, why do you 	  		</a:t>
            </a:r>
            <a:r>
              <a:rPr lang="en-US" sz="3600" dirty="0">
                <a:solidFill>
                  <a:srgbClr val="0000FF"/>
                </a:solidFill>
              </a:rPr>
              <a:t> </a:t>
            </a:r>
            <a:r>
              <a:rPr lang="en-US" sz="3600" dirty="0" smtClean="0">
                <a:solidFill>
                  <a:srgbClr val="0000FF"/>
                </a:solidFill>
              </a:rPr>
              <a:t>  want to work in the US?</a:t>
            </a:r>
          </a:p>
          <a:p>
            <a:pPr algn="l"/>
            <a:r>
              <a:rPr lang="en-US" sz="3600" dirty="0" smtClean="0">
                <a:solidFill>
                  <a:srgbClr val="0000FF"/>
                </a:solidFill>
              </a:rPr>
              <a:t>Hugh: I live in Great Britain. You can’t milk a 		   barren cow.</a:t>
            </a:r>
            <a:endParaRPr lang="en-US" sz="3600" dirty="0">
              <a:solidFill>
                <a:srgbClr val="0000FF"/>
              </a:solidFill>
            </a:endParaRPr>
          </a:p>
        </p:txBody>
      </p:sp>
    </p:spTree>
    <p:extLst>
      <p:ext uri="{BB962C8B-B14F-4D97-AF65-F5344CB8AC3E}">
        <p14:creationId xmlns:p14="http://schemas.microsoft.com/office/powerpoint/2010/main" val="1035154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2" name="Title 1"/>
          <p:cNvSpPr>
            <a:spLocks noGrp="1"/>
          </p:cNvSpPr>
          <p:nvPr>
            <p:ph type="title"/>
          </p:nvPr>
        </p:nvSpPr>
        <p:spPr>
          <a:xfrm>
            <a:off x="457200" y="274638"/>
            <a:ext cx="8229600" cy="6332896"/>
          </a:xfrm>
        </p:spPr>
        <p:txBody>
          <a:bodyPr>
            <a:normAutofit/>
          </a:bodyPr>
          <a:lstStyle/>
          <a:p>
            <a:r>
              <a:rPr lang="en-US" dirty="0" smtClean="0"/>
              <a:t>From 1992 to the present we had a series of partnerships, starting with</a:t>
            </a:r>
            <a:endParaRPr lang="en-US" dirty="0"/>
          </a:p>
        </p:txBody>
      </p:sp>
    </p:spTree>
    <p:extLst>
      <p:ext uri="{BB962C8B-B14F-4D97-AF65-F5344CB8AC3E}">
        <p14:creationId xmlns:p14="http://schemas.microsoft.com/office/powerpoint/2010/main" val="148228555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845" y="746097"/>
            <a:ext cx="3561413" cy="459322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3507" y="1270442"/>
            <a:ext cx="3746500" cy="48133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65255" y="1816101"/>
            <a:ext cx="3759200" cy="4838700"/>
          </a:xfrm>
          <a:prstGeom prst="rect">
            <a:avLst/>
          </a:prstGeom>
        </p:spPr>
      </p:pic>
      <p:sp>
        <p:nvSpPr>
          <p:cNvPr id="6" name="TextBox 5"/>
          <p:cNvSpPr txBox="1"/>
          <p:nvPr/>
        </p:nvSpPr>
        <p:spPr>
          <a:xfrm>
            <a:off x="4235585" y="422931"/>
            <a:ext cx="4208844" cy="646331"/>
          </a:xfrm>
          <a:prstGeom prst="rect">
            <a:avLst/>
          </a:prstGeom>
          <a:noFill/>
        </p:spPr>
        <p:txBody>
          <a:bodyPr wrap="none" rtlCol="0">
            <a:spAutoFit/>
          </a:bodyPr>
          <a:lstStyle/>
          <a:p>
            <a:r>
              <a:rPr lang="en-US" sz="3600" dirty="0" smtClean="0"/>
              <a:t>Balanced Assessment</a:t>
            </a:r>
            <a:endParaRPr lang="en-US" sz="3600" dirty="0"/>
          </a:p>
        </p:txBody>
      </p:sp>
    </p:spTree>
    <p:extLst>
      <p:ext uri="{BB962C8B-B14F-4D97-AF65-F5344CB8AC3E}">
        <p14:creationId xmlns:p14="http://schemas.microsoft.com/office/powerpoint/2010/main" val="6937353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680"/>
            <a:ext cx="8229600" cy="590699"/>
          </a:xfrm>
        </p:spPr>
        <p:txBody>
          <a:bodyPr>
            <a:noAutofit/>
          </a:bodyPr>
          <a:lstStyle/>
          <a:p>
            <a:r>
              <a:rPr lang="en-US" sz="3600" dirty="0"/>
              <a:t>STEM </a:t>
            </a:r>
            <a:r>
              <a:rPr lang="en-US" sz="3600" dirty="0" smtClean="0"/>
              <a:t>R&amp;D: Failures</a:t>
            </a:r>
            <a:r>
              <a:rPr lang="en-US" sz="3600" dirty="0"/>
              <a:t/>
            </a:r>
            <a:br>
              <a:rPr lang="en-US" sz="3600" dirty="0"/>
            </a:br>
            <a:endParaRPr lang="en-US" sz="36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Impact</a:t>
            </a:r>
          </a:p>
          <a:p>
            <a:r>
              <a:rPr lang="en-US" b="0" dirty="0" smtClean="0"/>
              <a:t>We </a:t>
            </a:r>
            <a:r>
              <a:rPr lang="en-US" b="0" dirty="0"/>
              <a:t>have little-or-no influence on key parts of the education system, notably:</a:t>
            </a:r>
          </a:p>
          <a:p>
            <a:pPr lvl="1"/>
            <a:r>
              <a:rPr lang="en-US" b="0" dirty="0"/>
              <a:t>politicians and policy makers </a:t>
            </a:r>
          </a:p>
          <a:p>
            <a:pPr lvl="1"/>
            <a:r>
              <a:rPr lang="en-US" b="0" dirty="0"/>
              <a:t>the design and development of policy </a:t>
            </a:r>
            <a:r>
              <a:rPr lang="en-US" b="0" dirty="0" smtClean="0"/>
              <a:t>initiatives</a:t>
            </a:r>
            <a:br>
              <a:rPr lang="en-US" b="0" dirty="0" smtClean="0"/>
            </a:br>
            <a:endParaRPr lang="en-US" b="0" dirty="0"/>
          </a:p>
          <a:p>
            <a:pPr marL="0" indent="0">
              <a:buNone/>
            </a:pPr>
            <a:r>
              <a:rPr lang="en-US" dirty="0" smtClean="0"/>
              <a:t>Mechanisms</a:t>
            </a:r>
          </a:p>
          <a:p>
            <a:r>
              <a:rPr lang="en-US" b="0" dirty="0" smtClean="0"/>
              <a:t>There </a:t>
            </a:r>
            <a:r>
              <a:rPr lang="en-US" b="0" dirty="0"/>
              <a:t>are no established mechanisms for </a:t>
            </a:r>
            <a:r>
              <a:rPr lang="en-US" b="0" dirty="0" smtClean="0"/>
              <a:t>introducing well-proven R&amp;D – insights and tools – into the system in a coherent way.</a:t>
            </a:r>
          </a:p>
          <a:p>
            <a:r>
              <a:rPr lang="en-US" b="0" dirty="0" smtClean="0"/>
              <a:t>Little attention has been paid to developing</a:t>
            </a:r>
            <a:br>
              <a:rPr lang="en-US" b="0" dirty="0" smtClean="0"/>
            </a:br>
            <a:r>
              <a:rPr lang="en-US" b="0" dirty="0" smtClean="0"/>
              <a:t>alternative models for implementing change</a:t>
            </a:r>
            <a:endParaRPr lang="en-US" b="0" dirty="0"/>
          </a:p>
        </p:txBody>
      </p:sp>
    </p:spTree>
    <p:extLst>
      <p:ext uri="{BB962C8B-B14F-4D97-AF65-F5344CB8AC3E}">
        <p14:creationId xmlns:p14="http://schemas.microsoft.com/office/powerpoint/2010/main" val="264822394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436" y="190499"/>
            <a:ext cx="8889815" cy="4675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10" y="4866198"/>
            <a:ext cx="8889815" cy="182161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064" y="322856"/>
            <a:ext cx="1529798" cy="1529798"/>
          </a:xfrm>
          <a:prstGeom prst="rect">
            <a:avLst/>
          </a:prstGeom>
        </p:spPr>
      </p:pic>
      <p:sp>
        <p:nvSpPr>
          <p:cNvPr id="3" name="TextBox 2"/>
          <p:cNvSpPr txBox="1"/>
          <p:nvPr/>
        </p:nvSpPr>
        <p:spPr>
          <a:xfrm>
            <a:off x="2178657" y="548640"/>
            <a:ext cx="5685183" cy="1077218"/>
          </a:xfrm>
          <a:prstGeom prst="rect">
            <a:avLst/>
          </a:prstGeom>
          <a:noFill/>
        </p:spPr>
        <p:txBody>
          <a:bodyPr wrap="square" rtlCol="0">
            <a:spAutoFit/>
          </a:bodyPr>
          <a:lstStyle/>
          <a:p>
            <a:pPr algn="ctr"/>
            <a:r>
              <a:rPr lang="en-US" sz="3200" dirty="0"/>
              <a:t>Balanced Assessment work</a:t>
            </a:r>
          </a:p>
          <a:p>
            <a:pPr algn="ctr"/>
            <a:r>
              <a:rPr lang="en-US" sz="3200" dirty="0" smtClean="0"/>
              <a:t>Mathematical Problem Solving</a:t>
            </a:r>
          </a:p>
        </p:txBody>
      </p:sp>
    </p:spTree>
    <p:extLst>
      <p:ext uri="{BB962C8B-B14F-4D97-AF65-F5344CB8AC3E}">
        <p14:creationId xmlns:p14="http://schemas.microsoft.com/office/powerpoint/2010/main" val="1600563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436" y="190499"/>
            <a:ext cx="8889815" cy="4675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10" y="4866198"/>
            <a:ext cx="8889815" cy="182161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1539" y="1625858"/>
            <a:ext cx="1529798" cy="1529798"/>
          </a:xfrm>
          <a:prstGeom prst="rect">
            <a:avLst/>
          </a:prstGeom>
        </p:spPr>
      </p:pic>
      <p:sp>
        <p:nvSpPr>
          <p:cNvPr id="3" name="TextBox 2"/>
          <p:cNvSpPr txBox="1"/>
          <p:nvPr/>
        </p:nvSpPr>
        <p:spPr>
          <a:xfrm>
            <a:off x="803083" y="548640"/>
            <a:ext cx="7712764" cy="1077218"/>
          </a:xfrm>
          <a:prstGeom prst="rect">
            <a:avLst/>
          </a:prstGeom>
          <a:noFill/>
        </p:spPr>
        <p:txBody>
          <a:bodyPr wrap="square" rtlCol="0">
            <a:spAutoFit/>
          </a:bodyPr>
          <a:lstStyle/>
          <a:p>
            <a:pPr algn="ctr"/>
            <a:r>
              <a:rPr lang="en-US" sz="3200" dirty="0"/>
              <a:t>MARS</a:t>
            </a:r>
          </a:p>
          <a:p>
            <a:pPr algn="ctr"/>
            <a:r>
              <a:rPr lang="en-US" sz="3200" dirty="0" smtClean="0"/>
              <a:t>Studies of  Tutoring, Instructional Materials </a:t>
            </a:r>
          </a:p>
        </p:txBody>
      </p:sp>
    </p:spTree>
    <p:extLst>
      <p:ext uri="{BB962C8B-B14F-4D97-AF65-F5344CB8AC3E}">
        <p14:creationId xmlns:p14="http://schemas.microsoft.com/office/powerpoint/2010/main" val="2056690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436" y="190499"/>
            <a:ext cx="8889815" cy="4675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10" y="4866198"/>
            <a:ext cx="8889815" cy="182161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8657" y="2528348"/>
            <a:ext cx="1529798" cy="1529798"/>
          </a:xfrm>
          <a:prstGeom prst="rect">
            <a:avLst/>
          </a:prstGeom>
        </p:spPr>
      </p:pic>
      <p:sp>
        <p:nvSpPr>
          <p:cNvPr id="3" name="TextBox 2"/>
          <p:cNvSpPr txBox="1"/>
          <p:nvPr/>
        </p:nvSpPr>
        <p:spPr>
          <a:xfrm>
            <a:off x="2178657" y="548640"/>
            <a:ext cx="5685183" cy="1077218"/>
          </a:xfrm>
          <a:prstGeom prst="rect">
            <a:avLst/>
          </a:prstGeom>
          <a:noFill/>
        </p:spPr>
        <p:txBody>
          <a:bodyPr wrap="square" rtlCol="0">
            <a:spAutoFit/>
          </a:bodyPr>
          <a:lstStyle/>
          <a:p>
            <a:pPr algn="ctr"/>
            <a:r>
              <a:rPr lang="en-US" sz="3200" dirty="0" smtClean="0"/>
              <a:t>Toolkit for Change</a:t>
            </a:r>
          </a:p>
          <a:p>
            <a:pPr algn="ctr"/>
            <a:r>
              <a:rPr lang="en-US" sz="3200" dirty="0" smtClean="0"/>
              <a:t>Teachers’ Decision Making</a:t>
            </a:r>
          </a:p>
        </p:txBody>
      </p:sp>
    </p:spTree>
    <p:extLst>
      <p:ext uri="{BB962C8B-B14F-4D97-AF65-F5344CB8AC3E}">
        <p14:creationId xmlns:p14="http://schemas.microsoft.com/office/powerpoint/2010/main" val="1407957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436" y="190499"/>
            <a:ext cx="8889815" cy="4675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10" y="4866198"/>
            <a:ext cx="8889815" cy="182161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9919" y="3336400"/>
            <a:ext cx="1529798" cy="1529798"/>
          </a:xfrm>
          <a:prstGeom prst="rect">
            <a:avLst/>
          </a:prstGeom>
        </p:spPr>
      </p:pic>
      <p:sp>
        <p:nvSpPr>
          <p:cNvPr id="3" name="TextBox 2"/>
          <p:cNvSpPr txBox="1"/>
          <p:nvPr/>
        </p:nvSpPr>
        <p:spPr>
          <a:xfrm>
            <a:off x="2178657" y="548640"/>
            <a:ext cx="5685183" cy="1077218"/>
          </a:xfrm>
          <a:prstGeom prst="rect">
            <a:avLst/>
          </a:prstGeom>
          <a:noFill/>
        </p:spPr>
        <p:txBody>
          <a:bodyPr wrap="square" rtlCol="0">
            <a:spAutoFit/>
          </a:bodyPr>
          <a:lstStyle/>
          <a:p>
            <a:pPr algn="ctr"/>
            <a:r>
              <a:rPr lang="en-US" sz="3200" dirty="0" smtClean="0"/>
              <a:t>Specs for Balanced Assessment</a:t>
            </a:r>
          </a:p>
          <a:p>
            <a:pPr algn="ctr"/>
            <a:r>
              <a:rPr lang="en-US" sz="3200" dirty="0" smtClean="0"/>
              <a:t>(Leveraging systemic impact)</a:t>
            </a:r>
          </a:p>
        </p:txBody>
      </p:sp>
    </p:spTree>
    <p:extLst>
      <p:ext uri="{BB962C8B-B14F-4D97-AF65-F5344CB8AC3E}">
        <p14:creationId xmlns:p14="http://schemas.microsoft.com/office/powerpoint/2010/main" val="1234922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436" y="190499"/>
            <a:ext cx="8889815" cy="4675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10" y="4866198"/>
            <a:ext cx="8889815" cy="182161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7171" y="4866198"/>
            <a:ext cx="1321907" cy="1321907"/>
          </a:xfrm>
          <a:prstGeom prst="rect">
            <a:avLst/>
          </a:prstGeom>
        </p:spPr>
      </p:pic>
      <p:sp>
        <p:nvSpPr>
          <p:cNvPr id="3" name="TextBox 2"/>
          <p:cNvSpPr txBox="1"/>
          <p:nvPr/>
        </p:nvSpPr>
        <p:spPr>
          <a:xfrm>
            <a:off x="882595" y="548640"/>
            <a:ext cx="7482177" cy="1077218"/>
          </a:xfrm>
          <a:prstGeom prst="rect">
            <a:avLst/>
          </a:prstGeom>
          <a:noFill/>
        </p:spPr>
        <p:txBody>
          <a:bodyPr wrap="square" rtlCol="0">
            <a:spAutoFit/>
          </a:bodyPr>
          <a:lstStyle/>
          <a:p>
            <a:pPr algn="ctr"/>
            <a:r>
              <a:rPr lang="en-US" sz="3200" dirty="0" smtClean="0"/>
              <a:t>Formative Assessment Lessons</a:t>
            </a:r>
          </a:p>
          <a:p>
            <a:pPr algn="ctr"/>
            <a:r>
              <a:rPr lang="en-US" sz="3200" dirty="0" smtClean="0"/>
              <a:t>Teaching for Robust Understanding (TRU)</a:t>
            </a:r>
          </a:p>
        </p:txBody>
      </p:sp>
    </p:spTree>
    <p:extLst>
      <p:ext uri="{BB962C8B-B14F-4D97-AF65-F5344CB8AC3E}">
        <p14:creationId xmlns:p14="http://schemas.microsoft.com/office/powerpoint/2010/main" val="1365691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436" y="190499"/>
            <a:ext cx="8889815" cy="46756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10" y="4866198"/>
            <a:ext cx="8889815" cy="182161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4351" y="5632310"/>
            <a:ext cx="914400" cy="914400"/>
          </a:xfrm>
          <a:prstGeom prst="rect">
            <a:avLst/>
          </a:prstGeom>
        </p:spPr>
      </p:pic>
      <p:sp>
        <p:nvSpPr>
          <p:cNvPr id="3" name="TextBox 2"/>
          <p:cNvSpPr txBox="1"/>
          <p:nvPr/>
        </p:nvSpPr>
        <p:spPr>
          <a:xfrm>
            <a:off x="882595" y="548640"/>
            <a:ext cx="7482177" cy="1077218"/>
          </a:xfrm>
          <a:prstGeom prst="rect">
            <a:avLst/>
          </a:prstGeom>
          <a:noFill/>
        </p:spPr>
        <p:txBody>
          <a:bodyPr wrap="square" rtlCol="0">
            <a:spAutoFit/>
          </a:bodyPr>
          <a:lstStyle/>
          <a:p>
            <a:pPr algn="ctr"/>
            <a:r>
              <a:rPr lang="en-US" sz="3200" dirty="0" smtClean="0"/>
              <a:t>Network of Improvement Communities</a:t>
            </a:r>
          </a:p>
          <a:p>
            <a:pPr algn="ctr"/>
            <a:r>
              <a:rPr lang="en-US" sz="3200" dirty="0" smtClean="0"/>
              <a:t>TRU Implementation in Schools</a:t>
            </a:r>
          </a:p>
        </p:txBody>
      </p:sp>
    </p:spTree>
    <p:extLst>
      <p:ext uri="{BB962C8B-B14F-4D97-AF65-F5344CB8AC3E}">
        <p14:creationId xmlns:p14="http://schemas.microsoft.com/office/powerpoint/2010/main" val="1393288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6939" y="1033670"/>
            <a:ext cx="8653182" cy="2710217"/>
          </a:xfrm>
        </p:spPr>
        <p:txBody>
          <a:bodyPr>
            <a:noAutofit/>
          </a:bodyPr>
          <a:lstStyle/>
          <a:p>
            <a:r>
              <a:rPr lang="en-US" sz="4000" dirty="0" smtClean="0">
                <a:latin typeface="+mn-lt"/>
              </a:rPr>
              <a:t>In a moment I’ll show how closely intertwined the ideas behind the FALs and TRU are. </a:t>
            </a:r>
            <a:endParaRPr lang="en-US" sz="4000" dirty="0">
              <a:latin typeface="+mn-lt"/>
            </a:endParaRPr>
          </a:p>
        </p:txBody>
      </p:sp>
      <p:sp>
        <p:nvSpPr>
          <p:cNvPr id="2" name="Subtitle 1"/>
          <p:cNvSpPr>
            <a:spLocks noGrp="1"/>
          </p:cNvSpPr>
          <p:nvPr>
            <p:ph type="subTitle" idx="1"/>
          </p:nvPr>
        </p:nvSpPr>
        <p:spPr>
          <a:xfrm>
            <a:off x="256939" y="3587143"/>
            <a:ext cx="8653182" cy="1957494"/>
          </a:xfrm>
        </p:spPr>
        <p:txBody>
          <a:bodyPr>
            <a:normAutofit lnSpcReduction="10000"/>
          </a:bodyPr>
          <a:lstStyle/>
          <a:p>
            <a:r>
              <a:rPr lang="en-US" sz="4000" dirty="0" smtClean="0">
                <a:solidFill>
                  <a:srgbClr val="0000FF"/>
                </a:solidFill>
              </a:rPr>
              <a:t>		(With TRU math and FALs math, 		we have everything covered.)</a:t>
            </a:r>
          </a:p>
          <a:p>
            <a:r>
              <a:rPr lang="en-US" sz="4000" dirty="0" smtClean="0">
                <a:solidFill>
                  <a:schemeClr val="tx1"/>
                </a:solidFill>
              </a:rPr>
              <a:t>But first a brief intro to TRU.</a:t>
            </a:r>
            <a:endParaRPr lang="en-US" sz="4000" dirty="0">
              <a:solidFill>
                <a:schemeClr val="tx1"/>
              </a:solidFill>
            </a:endParaRP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068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2787" y="2194562"/>
            <a:ext cx="8563521" cy="1828800"/>
          </a:xfrm>
        </p:spPr>
        <p:txBody>
          <a:bodyPr>
            <a:noAutofit/>
          </a:bodyPr>
          <a:lstStyle/>
          <a:p>
            <a:pPr marL="571500" indent="-571500" algn="l">
              <a:buFont typeface="Wingdings" charset="2"/>
              <a:buChar char="Ø"/>
            </a:pPr>
            <a:r>
              <a:rPr lang="en-US" sz="3600" dirty="0" smtClean="0"/>
              <a:t>What </a:t>
            </a:r>
            <a:r>
              <a:rPr lang="en-US" sz="3600" dirty="0"/>
              <a:t>are the properties of classrooms from which students emerge as knowledgeable and resourceful thinkers and problem </a:t>
            </a:r>
            <a:r>
              <a:rPr lang="en-US" sz="3600" dirty="0" smtClean="0"/>
              <a:t>solvers?</a:t>
            </a:r>
            <a:endParaRPr lang="en-US" sz="3600" dirty="0">
              <a:latin typeface="+mn-lt"/>
            </a:endParaRPr>
          </a:p>
        </p:txBody>
      </p:sp>
      <p:sp>
        <p:nvSpPr>
          <p:cNvPr id="5" name="Title 3"/>
          <p:cNvSpPr>
            <a:spLocks noGrp="1"/>
          </p:cNvSpPr>
          <p:nvPr/>
        </p:nvSpPr>
        <p:spPr bwMode="auto">
          <a:xfrm>
            <a:off x="329937" y="444994"/>
            <a:ext cx="8506371" cy="1228023"/>
          </a:xfrm>
          <a:prstGeom prst="rect">
            <a:avLst/>
          </a:prstGeom>
          <a:solidFill>
            <a:srgbClr val="3665AA"/>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Lst>
        </p:spPr>
        <p:txBody>
          <a:bodyPr vert="horz" wrap="square" lIns="91440" tIns="45720" rIns="91440" bIns="45720" numCol="1" anchor="ctr" anchorCtr="0" compatLnSpc="1">
            <a:prstTxWarp prst="textNoShape">
              <a:avLst/>
            </a:prstTxWarp>
            <a:noAutofit/>
          </a:bodyPr>
          <a:lstStyle/>
          <a:p>
            <a:pPr marL="0" marR="0" algn="ctr" fontAlgn="base">
              <a:spcBef>
                <a:spcPts val="0"/>
              </a:spcBef>
              <a:spcAft>
                <a:spcPts val="0"/>
              </a:spcAft>
            </a:pPr>
            <a:r>
              <a:rPr lang="en-US" sz="4000" dirty="0" smtClean="0">
                <a:solidFill>
                  <a:srgbClr val="FFFFFF"/>
                </a:solidFill>
                <a:effectLst/>
                <a:latin typeface="Arial"/>
                <a:ea typeface="ＭＳ 明朝"/>
                <a:cs typeface="Arial"/>
              </a:rPr>
              <a:t>Here are our big questions:</a:t>
            </a: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68980" y="4217781"/>
            <a:ext cx="8161867" cy="2308324"/>
          </a:xfrm>
          <a:prstGeom prst="rect">
            <a:avLst/>
          </a:prstGeom>
          <a:noFill/>
        </p:spPr>
        <p:txBody>
          <a:bodyPr wrap="square" rtlCol="0">
            <a:spAutoFit/>
          </a:bodyPr>
          <a:lstStyle/>
          <a:p>
            <a:pPr marL="571500" indent="-571500">
              <a:buFont typeface="Wingdings" charset="2"/>
              <a:buChar char="Ø"/>
            </a:pPr>
            <a:r>
              <a:rPr lang="en-US" sz="3600" dirty="0" smtClean="0">
                <a:solidFill>
                  <a:srgbClr val="0000FF"/>
                </a:solidFill>
              </a:rPr>
              <a:t>Once we know: How </a:t>
            </a:r>
            <a:r>
              <a:rPr lang="en-US" sz="3600" dirty="0">
                <a:solidFill>
                  <a:srgbClr val="0000FF"/>
                </a:solidFill>
              </a:rPr>
              <a:t>can we support teachers in developing the knowledge and skills that enable them to craft such learning environments? </a:t>
            </a:r>
          </a:p>
        </p:txBody>
      </p:sp>
    </p:spTree>
    <p:extLst>
      <p:ext uri="{BB962C8B-B14F-4D97-AF65-F5344CB8AC3E}">
        <p14:creationId xmlns:p14="http://schemas.microsoft.com/office/powerpoint/2010/main" val="1160488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6398" y="2271343"/>
            <a:ext cx="7733448" cy="3612925"/>
          </a:xfrm>
        </p:spPr>
        <p:txBody>
          <a:bodyPr>
            <a:noAutofit/>
          </a:bodyPr>
          <a:lstStyle/>
          <a:p>
            <a:r>
              <a:rPr lang="en-US" sz="4000" dirty="0" smtClean="0"/>
              <a:t>What </a:t>
            </a:r>
            <a:r>
              <a:rPr lang="en-US" sz="4000" dirty="0"/>
              <a:t>are the properties of classrooms from which students emerge as knowledgeable and resourceful thinkers and problem </a:t>
            </a:r>
            <a:r>
              <a:rPr lang="en-US" sz="4000" dirty="0" smtClean="0"/>
              <a:t>solvers?</a:t>
            </a:r>
            <a:endParaRPr lang="en-US" sz="4000" dirty="0">
              <a:latin typeface="+mn-lt"/>
            </a:endParaRPr>
          </a:p>
        </p:txBody>
      </p:sp>
      <p:sp>
        <p:nvSpPr>
          <p:cNvPr id="5" name="Title 3"/>
          <p:cNvSpPr>
            <a:spLocks noGrp="1"/>
          </p:cNvSpPr>
          <p:nvPr/>
        </p:nvSpPr>
        <p:spPr bwMode="auto">
          <a:xfrm>
            <a:off x="329937" y="444994"/>
            <a:ext cx="8506371" cy="1228023"/>
          </a:xfrm>
          <a:prstGeom prst="rect">
            <a:avLst/>
          </a:prstGeom>
          <a:solidFill>
            <a:srgbClr val="3665AA"/>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Lst>
        </p:spPr>
        <p:txBody>
          <a:bodyPr vert="horz" wrap="square" lIns="91440" tIns="45720" rIns="91440" bIns="45720" numCol="1" anchor="ctr" anchorCtr="0" compatLnSpc="1">
            <a:prstTxWarp prst="textNoShape">
              <a:avLst/>
            </a:prstTxWarp>
            <a:noAutofit/>
          </a:bodyPr>
          <a:lstStyle/>
          <a:p>
            <a:pPr marL="0" marR="0" algn="ctr" fontAlgn="base">
              <a:spcBef>
                <a:spcPts val="0"/>
              </a:spcBef>
              <a:spcAft>
                <a:spcPts val="0"/>
              </a:spcAft>
            </a:pPr>
            <a:r>
              <a:rPr lang="en-US" sz="4000" dirty="0" smtClean="0">
                <a:solidFill>
                  <a:srgbClr val="FFFFFF"/>
                </a:solidFill>
                <a:effectLst/>
                <a:latin typeface="Arial"/>
                <a:ea typeface="ＭＳ 明朝"/>
                <a:cs typeface="Arial"/>
              </a:rPr>
              <a:t>Question 1:</a:t>
            </a: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477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97330" y="1838753"/>
            <a:ext cx="7772400" cy="1470025"/>
          </a:xfrm>
        </p:spPr>
        <p:txBody>
          <a:bodyPr>
            <a:noAutofit/>
          </a:bodyPr>
          <a:lstStyle/>
          <a:p>
            <a:r>
              <a:rPr lang="en-US" sz="3600" dirty="0">
                <a:latin typeface="+mn-lt"/>
              </a:rPr>
              <a:t>Most of you know that I’ve spent </a:t>
            </a:r>
            <a:r>
              <a:rPr lang="en-US" sz="3600" dirty="0" smtClean="0">
                <a:latin typeface="+mn-lt"/>
              </a:rPr>
              <a:t>many years working </a:t>
            </a:r>
            <a:r>
              <a:rPr lang="en-US" sz="3600" dirty="0">
                <a:latin typeface="+mn-lt"/>
              </a:rPr>
              <a:t>on </a:t>
            </a:r>
            <a:r>
              <a:rPr lang="en-US" sz="3600" dirty="0" smtClean="0">
                <a:latin typeface="+mn-lt"/>
              </a:rPr>
              <a:t>is problem</a:t>
            </a:r>
            <a:r>
              <a:rPr lang="en-US" sz="3600" dirty="0">
                <a:latin typeface="+mn-lt"/>
              </a:rPr>
              <a:t>, and I have what I believe is a pretty compelling theoretical and practical answer</a:t>
            </a:r>
            <a:r>
              <a:rPr lang="mr-IN" sz="3600" dirty="0">
                <a:latin typeface="+mn-lt"/>
              </a:rPr>
              <a:t>…</a:t>
            </a:r>
            <a:endParaRPr lang="en-US" sz="3600" dirty="0">
              <a:latin typeface="+mn-lt"/>
            </a:endParaRPr>
          </a:p>
        </p:txBody>
      </p:sp>
      <p:sp>
        <p:nvSpPr>
          <p:cNvPr id="2" name="Subtitle 1"/>
          <p:cNvSpPr>
            <a:spLocks noGrp="1"/>
          </p:cNvSpPr>
          <p:nvPr>
            <p:ph type="subTitle" idx="1"/>
          </p:nvPr>
        </p:nvSpPr>
        <p:spPr>
          <a:xfrm>
            <a:off x="256939" y="4030134"/>
            <a:ext cx="8653182" cy="1957494"/>
          </a:xfrm>
        </p:spPr>
        <p:txBody>
          <a:bodyPr>
            <a:normAutofit/>
          </a:bodyPr>
          <a:lstStyle/>
          <a:p>
            <a:r>
              <a:rPr lang="en-US" sz="4000" dirty="0" smtClean="0">
                <a:solidFill>
                  <a:srgbClr val="0000FF"/>
                </a:solidFill>
              </a:rPr>
              <a:t>The Teaching for Robust Understanding  (TRU) Framework.</a:t>
            </a:r>
            <a:endParaRPr lang="en-US" sz="4000" dirty="0">
              <a:solidFill>
                <a:srgbClr val="0000FF"/>
              </a:solidFill>
            </a:endParaRP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9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681"/>
            <a:ext cx="8229600" cy="590699"/>
          </a:xfrm>
        </p:spPr>
        <p:txBody>
          <a:bodyPr>
            <a:noAutofit/>
          </a:bodyPr>
          <a:lstStyle/>
          <a:p>
            <a:r>
              <a:rPr lang="en-US" sz="3600" dirty="0" smtClean="0"/>
              <a:t>Failures </a:t>
            </a:r>
            <a:r>
              <a:rPr lang="en-US" sz="3600" b="0" i="1" dirty="0" smtClean="0"/>
              <a:t>continued</a:t>
            </a:r>
            <a:endParaRPr lang="en-US" sz="3600" b="0" i="1" dirty="0"/>
          </a:p>
        </p:txBody>
      </p:sp>
      <p:sp>
        <p:nvSpPr>
          <p:cNvPr id="3" name="Content Placeholder 2"/>
          <p:cNvSpPr>
            <a:spLocks noGrp="1"/>
          </p:cNvSpPr>
          <p:nvPr>
            <p:ph idx="1"/>
          </p:nvPr>
        </p:nvSpPr>
        <p:spPr/>
        <p:txBody>
          <a:bodyPr>
            <a:normAutofit fontScale="85000" lnSpcReduction="10000"/>
          </a:bodyPr>
          <a:lstStyle/>
          <a:p>
            <a:pPr marL="0" indent="0">
              <a:spcAft>
                <a:spcPts val="2000"/>
              </a:spcAft>
              <a:buNone/>
            </a:pPr>
            <a:r>
              <a:rPr lang="en-US" sz="3300" dirty="0" smtClean="0"/>
              <a:t>Authority</a:t>
            </a:r>
            <a:br>
              <a:rPr lang="en-US" sz="3300" dirty="0" smtClean="0"/>
            </a:br>
            <a:r>
              <a:rPr lang="en-US" b="0" dirty="0"/>
              <a:t>Unlike </a:t>
            </a:r>
            <a:r>
              <a:rPr lang="en-US" b="0" dirty="0" smtClean="0"/>
              <a:t>research</a:t>
            </a:r>
            <a:r>
              <a:rPr lang="en-US" b="0" dirty="0"/>
              <a:t>-based </a:t>
            </a:r>
            <a:r>
              <a:rPr lang="en-US" b="0" dirty="0" smtClean="0"/>
              <a:t>fields, there is:</a:t>
            </a:r>
            <a:endParaRPr lang="en-US" dirty="0" smtClean="0"/>
          </a:p>
          <a:p>
            <a:r>
              <a:rPr lang="en-US" dirty="0"/>
              <a:t>N</a:t>
            </a:r>
            <a:r>
              <a:rPr lang="en-US" dirty="0" smtClean="0"/>
              <a:t>o body of generally accepted knowledge </a:t>
            </a:r>
            <a:r>
              <a:rPr lang="en-US" b="0" dirty="0" smtClean="0"/>
              <a:t>– while all fields have areas of disputation, they have a much larger set of research results </a:t>
            </a:r>
            <a:r>
              <a:rPr lang="en-US" b="0" dirty="0"/>
              <a:t>that are accepted  </a:t>
            </a:r>
            <a:r>
              <a:rPr lang="en-US" sz="2100" b="0" dirty="0" smtClean="0"/>
              <a:t>(except by a small fringe)</a:t>
            </a:r>
          </a:p>
          <a:p>
            <a:pPr marL="0" indent="0">
              <a:buNone/>
            </a:pPr>
            <a:r>
              <a:rPr lang="en-US" sz="2600" b="0" dirty="0" smtClean="0">
                <a:solidFill>
                  <a:schemeClr val="tx1"/>
                </a:solidFill>
              </a:rPr>
              <a:t>	compare </a:t>
            </a:r>
            <a:r>
              <a:rPr lang="en-US" sz="2600" b="0" dirty="0">
                <a:solidFill>
                  <a:schemeClr val="tx1"/>
                </a:solidFill>
              </a:rPr>
              <a:t>medical </a:t>
            </a:r>
            <a:r>
              <a:rPr lang="en-US" sz="2600" b="0" dirty="0" smtClean="0">
                <a:solidFill>
                  <a:schemeClr val="tx1"/>
                </a:solidFill>
              </a:rPr>
              <a:t>research, </a:t>
            </a:r>
            <a:r>
              <a:rPr lang="en-US" sz="2600" b="0" dirty="0">
                <a:solidFill>
                  <a:schemeClr val="tx1"/>
                </a:solidFill>
              </a:rPr>
              <a:t>climate </a:t>
            </a:r>
            <a:r>
              <a:rPr lang="en-US" sz="2600" b="0" dirty="0" smtClean="0">
                <a:solidFill>
                  <a:schemeClr val="tx1"/>
                </a:solidFill>
              </a:rPr>
              <a:t>change </a:t>
            </a:r>
            <a:r>
              <a:rPr lang="en-US" sz="2600" b="0" dirty="0">
                <a:solidFill>
                  <a:schemeClr val="tx1"/>
                </a:solidFill>
              </a:rPr>
              <a:t>research</a:t>
            </a:r>
            <a:r>
              <a:rPr lang="en-US" sz="2600" b="0" dirty="0" smtClean="0">
                <a:solidFill>
                  <a:schemeClr val="tx1"/>
                </a:solidFill>
              </a:rPr>
              <a:t> </a:t>
            </a:r>
            <a:r>
              <a:rPr lang="en-US" sz="2600" b="0" i="1" dirty="0">
                <a:solidFill>
                  <a:schemeClr val="tx1"/>
                </a:solidFill>
              </a:rPr>
              <a:t>v</a:t>
            </a:r>
          </a:p>
          <a:p>
            <a:pPr lvl="1"/>
            <a:r>
              <a:rPr lang="en-US" dirty="0"/>
              <a:t>“phonics” v “whole reading”</a:t>
            </a:r>
          </a:p>
          <a:p>
            <a:pPr lvl="1"/>
            <a:r>
              <a:rPr lang="en-US" dirty="0"/>
              <a:t>“skills” v </a:t>
            </a:r>
            <a:r>
              <a:rPr lang="en-US" dirty="0" smtClean="0"/>
              <a:t>“reasoning” and “problem solving”</a:t>
            </a:r>
            <a:endParaRPr lang="en-US" dirty="0"/>
          </a:p>
          <a:p>
            <a:pPr marL="57150" indent="0">
              <a:buNone/>
            </a:pPr>
            <a:r>
              <a:rPr lang="en-US" b="0" dirty="0"/>
              <a:t>	and other false </a:t>
            </a:r>
            <a:r>
              <a:rPr lang="en-US" b="0" dirty="0" smtClean="0"/>
              <a:t>dichotomies</a:t>
            </a:r>
            <a:br>
              <a:rPr lang="en-US" b="0" dirty="0" smtClean="0"/>
            </a:br>
            <a:r>
              <a:rPr lang="en-US" b="0" dirty="0" smtClean="0"/>
              <a:t> </a:t>
            </a:r>
          </a:p>
          <a:p>
            <a:r>
              <a:rPr lang="en-US" dirty="0" smtClean="0"/>
              <a:t>No </a:t>
            </a:r>
            <a:r>
              <a:rPr lang="en-US" dirty="0"/>
              <a:t>custodians of the knowledge-</a:t>
            </a:r>
            <a:r>
              <a:rPr lang="en-US" dirty="0" smtClean="0"/>
              <a:t>base </a:t>
            </a:r>
            <a:r>
              <a:rPr lang="en-US" b="0" dirty="0" smtClean="0"/>
              <a:t>– parallel to NICE, the royal colleges in medicine, or the institutes in engineering</a:t>
            </a:r>
            <a:r>
              <a:rPr lang="en-US" b="0" dirty="0"/>
              <a:t>.</a:t>
            </a:r>
            <a:r>
              <a:rPr lang="en-US" b="0" dirty="0" smtClean="0"/>
              <a:t/>
            </a:r>
            <a:br>
              <a:rPr lang="en-US" b="0" dirty="0" smtClean="0"/>
            </a:br>
            <a:endParaRPr lang="en-US" b="0" dirty="0" smtClean="0"/>
          </a:p>
          <a:p>
            <a:pPr marL="0" indent="0">
              <a:buNone/>
            </a:pPr>
            <a:r>
              <a:rPr lang="is-IS" dirty="0" smtClean="0"/>
              <a:t>&gt;&gt; No societal acceptance of our expertise  </a:t>
            </a:r>
            <a:r>
              <a:rPr lang="is-IS" sz="2400" b="0" i="1" dirty="0" smtClean="0"/>
              <a:t>(“The Blob”)</a:t>
            </a:r>
            <a:endParaRPr lang="en-US" sz="2400" b="0" i="1" dirty="0"/>
          </a:p>
        </p:txBody>
      </p:sp>
    </p:spTree>
    <p:extLst>
      <p:ext uri="{BB962C8B-B14F-4D97-AF65-F5344CB8AC3E}">
        <p14:creationId xmlns:p14="http://schemas.microsoft.com/office/powerpoint/2010/main" val="144734956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4864" y="994482"/>
            <a:ext cx="8417409" cy="1470025"/>
          </a:xfrm>
        </p:spPr>
        <p:txBody>
          <a:bodyPr>
            <a:noAutofit/>
          </a:bodyPr>
          <a:lstStyle/>
          <a:p>
            <a:r>
              <a:rPr lang="en-US" sz="4000" dirty="0" smtClean="0">
                <a:solidFill>
                  <a:srgbClr val="0000FF"/>
                </a:solidFill>
                <a:latin typeface="+mn-lt"/>
                <a:cs typeface="Gotham-Book"/>
              </a:rPr>
              <a:t>I’m going to spare you the details of the R&amp;D that resulted in TRU …</a:t>
            </a:r>
            <a:endParaRPr lang="en-US" sz="4000" dirty="0">
              <a:solidFill>
                <a:srgbClr val="0000FF"/>
              </a:solidFill>
              <a:latin typeface="+mn-lt"/>
              <a:cs typeface="Arial"/>
            </a:endParaRPr>
          </a:p>
        </p:txBody>
      </p:sp>
      <p:sp>
        <p:nvSpPr>
          <p:cNvPr id="3" name="Subtitle 2"/>
          <p:cNvSpPr>
            <a:spLocks noGrp="1"/>
          </p:cNvSpPr>
          <p:nvPr>
            <p:ph type="subTitle" idx="1"/>
          </p:nvPr>
        </p:nvSpPr>
        <p:spPr>
          <a:xfrm>
            <a:off x="653245" y="2645746"/>
            <a:ext cx="7854092" cy="896707"/>
          </a:xfrm>
        </p:spPr>
        <p:txBody>
          <a:bodyPr>
            <a:normAutofit/>
          </a:bodyPr>
          <a:lstStyle/>
          <a:p>
            <a:r>
              <a:rPr lang="en-US" sz="4000" dirty="0" smtClean="0">
                <a:solidFill>
                  <a:schemeClr val="tx1"/>
                </a:solidFill>
              </a:rPr>
              <a:t>Say </a:t>
            </a:r>
            <a:r>
              <a:rPr lang="en-US" sz="4000">
                <a:solidFill>
                  <a:schemeClr val="tx1"/>
                </a:solidFill>
              </a:rPr>
              <a:t>T</a:t>
            </a:r>
            <a:r>
              <a:rPr lang="en-US" sz="4000" smtClean="0">
                <a:solidFill>
                  <a:schemeClr val="tx1"/>
                </a:solidFill>
              </a:rPr>
              <a:t>hanks!*</a:t>
            </a:r>
            <a:endParaRPr lang="en-US" sz="4000" dirty="0" smtClean="0">
              <a:solidFill>
                <a:schemeClr val="tx1"/>
              </a:solidFill>
            </a:endParaRPr>
          </a:p>
        </p:txBody>
      </p:sp>
      <p:sp>
        <p:nvSpPr>
          <p:cNvPr id="5" name="Rectangle 4"/>
          <p:cNvSpPr/>
          <p:nvPr/>
        </p:nvSpPr>
        <p:spPr>
          <a:xfrm>
            <a:off x="134809" y="156085"/>
            <a:ext cx="8897441" cy="6541395"/>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24973" y="3542453"/>
            <a:ext cx="7503576" cy="954107"/>
          </a:xfrm>
          <a:prstGeom prst="rect">
            <a:avLst/>
          </a:prstGeom>
          <a:noFill/>
        </p:spPr>
        <p:txBody>
          <a:bodyPr wrap="none" rtlCol="0">
            <a:spAutoFit/>
          </a:bodyPr>
          <a:lstStyle/>
          <a:p>
            <a:r>
              <a:rPr lang="en-US" sz="2800" dirty="0" smtClean="0"/>
              <a:t>*Schoenfeld</a:t>
            </a:r>
            <a:r>
              <a:rPr lang="en-US" sz="2800" dirty="0"/>
              <a:t>, A. H. (2013</a:t>
            </a:r>
            <a:r>
              <a:rPr lang="en-US" sz="2800" dirty="0" smtClean="0"/>
              <a:t>). </a:t>
            </a:r>
            <a:r>
              <a:rPr lang="en-US" sz="2800" dirty="0"/>
              <a:t>Classroom </a:t>
            </a:r>
            <a:r>
              <a:rPr lang="en-US" sz="2800" dirty="0" smtClean="0"/>
              <a:t>observations</a:t>
            </a:r>
          </a:p>
          <a:p>
            <a:r>
              <a:rPr lang="en-US" sz="2800" dirty="0"/>
              <a:t> </a:t>
            </a:r>
            <a:r>
              <a:rPr lang="en-US" sz="2800" dirty="0" smtClean="0"/>
              <a:t> in theory </a:t>
            </a:r>
            <a:r>
              <a:rPr lang="en-US" sz="2800" dirty="0"/>
              <a:t>and practice. </a:t>
            </a:r>
            <a:r>
              <a:rPr lang="en-US" sz="2800" i="1" dirty="0"/>
              <a:t>ZDM, </a:t>
            </a:r>
            <a:r>
              <a:rPr lang="en-US" sz="2800" i="1" dirty="0" smtClean="0"/>
              <a:t>45</a:t>
            </a:r>
            <a:r>
              <a:rPr lang="en-US" sz="2800" i="1" dirty="0"/>
              <a:t>: </a:t>
            </a:r>
            <a:r>
              <a:rPr lang="en-US" sz="2800" i="1" dirty="0" smtClean="0"/>
              <a:t>607</a:t>
            </a:r>
            <a:r>
              <a:rPr lang="en-US" sz="2800" i="1" dirty="0"/>
              <a:t>-621. </a:t>
            </a:r>
            <a:endParaRPr lang="en-US" sz="2800" dirty="0"/>
          </a:p>
        </p:txBody>
      </p:sp>
      <p:sp>
        <p:nvSpPr>
          <p:cNvPr id="4" name="TextBox 3"/>
          <p:cNvSpPr txBox="1"/>
          <p:nvPr/>
        </p:nvSpPr>
        <p:spPr>
          <a:xfrm>
            <a:off x="1036320" y="4998720"/>
            <a:ext cx="6960945" cy="707886"/>
          </a:xfrm>
          <a:prstGeom prst="rect">
            <a:avLst/>
          </a:prstGeom>
          <a:noFill/>
        </p:spPr>
        <p:txBody>
          <a:bodyPr wrap="none" rtlCol="0">
            <a:spAutoFit/>
          </a:bodyPr>
          <a:lstStyle/>
          <a:p>
            <a:r>
              <a:rPr lang="en-US" sz="4000" dirty="0">
                <a:solidFill>
                  <a:srgbClr val="0000FF"/>
                </a:solidFill>
              </a:rPr>
              <a:t>… and give you the bottom lines</a:t>
            </a:r>
            <a:r>
              <a:rPr lang="en-US" sz="4000" dirty="0" smtClean="0">
                <a:solidFill>
                  <a:srgbClr val="0000FF"/>
                </a:solidFill>
              </a:rPr>
              <a:t>.</a:t>
            </a:r>
          </a:p>
        </p:txBody>
      </p:sp>
    </p:spTree>
    <p:extLst>
      <p:ext uri="{BB962C8B-B14F-4D97-AF65-F5344CB8AC3E}">
        <p14:creationId xmlns:p14="http://schemas.microsoft.com/office/powerpoint/2010/main" val="736575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894" y="2185260"/>
            <a:ext cx="7180729" cy="1470025"/>
          </a:xfrm>
        </p:spPr>
        <p:txBody>
          <a:bodyPr>
            <a:noAutofit/>
          </a:bodyPr>
          <a:lstStyle/>
          <a:p>
            <a:r>
              <a:rPr lang="en-US" dirty="0" smtClean="0">
                <a:solidFill>
                  <a:srgbClr val="000000"/>
                </a:solidFill>
                <a:latin typeface="+mn-lt"/>
                <a:cs typeface="Gotham-Book"/>
              </a:rPr>
              <a:t>One way to proceed is to list everything the literature says is important </a:t>
            </a:r>
            <a:r>
              <a:rPr lang="mr-IN" dirty="0" smtClean="0">
                <a:solidFill>
                  <a:srgbClr val="000000"/>
                </a:solidFill>
                <a:latin typeface="+mn-lt"/>
                <a:cs typeface="Gotham-Book"/>
              </a:rPr>
              <a:t>–</a:t>
            </a:r>
            <a:r>
              <a:rPr lang="en-US" dirty="0" smtClean="0">
                <a:solidFill>
                  <a:srgbClr val="000000"/>
                </a:solidFill>
                <a:latin typeface="+mn-lt"/>
                <a:cs typeface="Gotham-Book"/>
              </a:rPr>
              <a:t> hundreds and hundreds of things </a:t>
            </a:r>
            <a:r>
              <a:rPr lang="mr-IN" dirty="0" smtClean="0">
                <a:solidFill>
                  <a:srgbClr val="000000"/>
                </a:solidFill>
                <a:latin typeface="+mn-lt"/>
                <a:cs typeface="Gotham-Book"/>
              </a:rPr>
              <a:t>–</a:t>
            </a:r>
            <a:r>
              <a:rPr lang="en-US" dirty="0" smtClean="0">
                <a:solidFill>
                  <a:srgbClr val="000000"/>
                </a:solidFill>
                <a:latin typeface="+mn-lt"/>
                <a:cs typeface="Gotham-Book"/>
              </a:rPr>
              <a:t> and then (I am a mathematician!) create equivalence classes.</a:t>
            </a:r>
            <a:endParaRPr lang="en-US" b="1" dirty="0">
              <a:solidFill>
                <a:srgbClr val="000000"/>
              </a:solidFill>
              <a:latin typeface="+mn-lt"/>
              <a:cs typeface="Arial"/>
            </a:endParaRPr>
          </a:p>
        </p:txBody>
      </p:sp>
      <p:sp>
        <p:nvSpPr>
          <p:cNvPr id="3" name="Subtitle 2"/>
          <p:cNvSpPr>
            <a:spLocks noGrp="1"/>
          </p:cNvSpPr>
          <p:nvPr>
            <p:ph type="subTitle" idx="1"/>
          </p:nvPr>
        </p:nvSpPr>
        <p:spPr>
          <a:xfrm>
            <a:off x="1371600" y="4960273"/>
            <a:ext cx="6400800" cy="897466"/>
          </a:xfrm>
        </p:spPr>
        <p:txBody>
          <a:bodyPr>
            <a:normAutofit/>
          </a:bodyPr>
          <a:lstStyle/>
          <a:p>
            <a:r>
              <a:rPr lang="en-US" sz="4400" smtClean="0">
                <a:solidFill>
                  <a:srgbClr val="0000FF"/>
                </a:solidFill>
                <a:cs typeface="Gotham-Book"/>
              </a:rPr>
              <a:t>We did that.</a:t>
            </a:r>
            <a:endParaRPr lang="en-US" sz="4400" dirty="0"/>
          </a:p>
        </p:txBody>
      </p:sp>
      <p:sp>
        <p:nvSpPr>
          <p:cNvPr id="5" name="Rectangle 4"/>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829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740" y="2072809"/>
            <a:ext cx="7550780" cy="1470025"/>
          </a:xfrm>
        </p:spPr>
        <p:txBody>
          <a:bodyPr>
            <a:noAutofit/>
          </a:bodyPr>
          <a:lstStyle/>
          <a:p>
            <a:r>
              <a:rPr lang="en-US" dirty="0" smtClean="0">
                <a:solidFill>
                  <a:srgbClr val="000000"/>
                </a:solidFill>
                <a:latin typeface="+mn-lt"/>
                <a:cs typeface="Gotham-Book"/>
              </a:rPr>
              <a:t>Another is to show people videos of classroom practice, and collect their comments.</a:t>
            </a:r>
            <a:endParaRPr lang="en-US" b="1" dirty="0">
              <a:solidFill>
                <a:srgbClr val="000000"/>
              </a:solidFill>
              <a:latin typeface="+mn-lt"/>
              <a:cs typeface="Arial"/>
            </a:endParaRPr>
          </a:p>
        </p:txBody>
      </p:sp>
      <p:sp>
        <p:nvSpPr>
          <p:cNvPr id="3" name="Subtitle 2"/>
          <p:cNvSpPr>
            <a:spLocks noGrp="1"/>
          </p:cNvSpPr>
          <p:nvPr>
            <p:ph type="subTitle" idx="1"/>
          </p:nvPr>
        </p:nvSpPr>
        <p:spPr>
          <a:xfrm>
            <a:off x="460587" y="4411764"/>
            <a:ext cx="7997613" cy="897466"/>
          </a:xfrm>
        </p:spPr>
        <p:txBody>
          <a:bodyPr>
            <a:normAutofit/>
          </a:bodyPr>
          <a:lstStyle/>
          <a:p>
            <a:r>
              <a:rPr lang="en-US" sz="4400" smtClean="0">
                <a:solidFill>
                  <a:srgbClr val="0000FF"/>
                </a:solidFill>
                <a:cs typeface="Gotham-Book"/>
              </a:rPr>
              <a:t>We’ve done that, </a:t>
            </a:r>
            <a:r>
              <a:rPr lang="en-US" sz="4400" i="1" smtClean="0">
                <a:solidFill>
                  <a:srgbClr val="0000FF"/>
                </a:solidFill>
                <a:cs typeface="Gotham-Book"/>
              </a:rPr>
              <a:t>many </a:t>
            </a:r>
            <a:r>
              <a:rPr lang="en-US" sz="4400" smtClean="0">
                <a:solidFill>
                  <a:srgbClr val="0000FF"/>
                </a:solidFill>
                <a:cs typeface="Gotham-Book"/>
              </a:rPr>
              <a:t>times.</a:t>
            </a:r>
            <a:endParaRPr lang="en-US" sz="4400" dirty="0"/>
          </a:p>
        </p:txBody>
      </p:sp>
      <p:sp>
        <p:nvSpPr>
          <p:cNvPr id="5" name="Rectangle 4"/>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32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6969"/>
            <a:ext cx="7772400" cy="1470025"/>
          </a:xfrm>
        </p:spPr>
        <p:txBody>
          <a:bodyPr>
            <a:noAutofit/>
          </a:bodyPr>
          <a:lstStyle/>
          <a:p>
            <a:r>
              <a:rPr lang="en-US" dirty="0" smtClean="0">
                <a:solidFill>
                  <a:srgbClr val="000000"/>
                </a:solidFill>
                <a:latin typeface="+mn-lt"/>
                <a:cs typeface="Gotham-Book"/>
              </a:rPr>
              <a:t>The comments </a:t>
            </a:r>
            <a:r>
              <a:rPr lang="en-US" i="1" dirty="0" smtClean="0">
                <a:solidFill>
                  <a:srgbClr val="000000"/>
                </a:solidFill>
                <a:latin typeface="+mn-lt"/>
                <a:cs typeface="Gotham-Book"/>
              </a:rPr>
              <a:t>always</a:t>
            </a:r>
            <a:r>
              <a:rPr lang="en-US" dirty="0" smtClean="0">
                <a:solidFill>
                  <a:srgbClr val="000000"/>
                </a:solidFill>
                <a:latin typeface="+mn-lt"/>
                <a:cs typeface="Gotham-Book"/>
              </a:rPr>
              <a:t> fit into the five equivalence classes</a:t>
            </a:r>
            <a:endParaRPr lang="en-US" b="1" dirty="0">
              <a:solidFill>
                <a:srgbClr val="000000"/>
              </a:solidFill>
              <a:latin typeface="+mn-lt"/>
              <a:cs typeface="Arial"/>
            </a:endParaRPr>
          </a:p>
        </p:txBody>
      </p:sp>
      <p:sp>
        <p:nvSpPr>
          <p:cNvPr id="3" name="Subtitle 2"/>
          <p:cNvSpPr>
            <a:spLocks noGrp="1"/>
          </p:cNvSpPr>
          <p:nvPr>
            <p:ph type="subTitle" idx="1"/>
          </p:nvPr>
        </p:nvSpPr>
        <p:spPr>
          <a:xfrm>
            <a:off x="460587" y="4128344"/>
            <a:ext cx="7997613" cy="897466"/>
          </a:xfrm>
        </p:spPr>
        <p:txBody>
          <a:bodyPr>
            <a:normAutofit/>
          </a:bodyPr>
          <a:lstStyle/>
          <a:p>
            <a:r>
              <a:rPr lang="en-US" sz="4400" dirty="0" smtClean="0">
                <a:solidFill>
                  <a:srgbClr val="0000FF"/>
                </a:solidFill>
                <a:cs typeface="Gotham-Book"/>
              </a:rPr>
              <a:t>(Which I label after the fact) </a:t>
            </a:r>
            <a:r>
              <a:rPr lang="mr-IN" sz="4400" dirty="0" smtClean="0">
                <a:solidFill>
                  <a:srgbClr val="0000FF"/>
                </a:solidFill>
                <a:cs typeface="Gotham-Book"/>
              </a:rPr>
              <a:t>…</a:t>
            </a:r>
            <a:endParaRPr lang="en-US" sz="4400" dirty="0"/>
          </a:p>
        </p:txBody>
      </p:sp>
      <p:sp>
        <p:nvSpPr>
          <p:cNvPr id="5" name="Rectangle 4"/>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78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1963"/>
            <a:ext cx="7772400" cy="1470025"/>
          </a:xfrm>
        </p:spPr>
        <p:txBody>
          <a:bodyPr>
            <a:normAutofit fontScale="90000"/>
          </a:bodyPr>
          <a:lstStyle/>
          <a:p>
            <a:r>
              <a:rPr lang="en-US" dirty="0" smtClean="0"/>
              <a:t>These are the five dimensions of </a:t>
            </a:r>
            <a:r>
              <a:rPr lang="en-US" b="1" dirty="0" smtClean="0"/>
              <a:t>T</a:t>
            </a:r>
            <a:r>
              <a:rPr lang="en-US" dirty="0" smtClean="0"/>
              <a:t>eaching for </a:t>
            </a:r>
            <a:r>
              <a:rPr lang="en-US" b="1" dirty="0" smtClean="0"/>
              <a:t>R</a:t>
            </a:r>
            <a:r>
              <a:rPr lang="en-US" dirty="0" smtClean="0"/>
              <a:t>obust </a:t>
            </a:r>
            <a:r>
              <a:rPr lang="en-US" b="1" dirty="0" smtClean="0"/>
              <a:t>U</a:t>
            </a:r>
            <a:r>
              <a:rPr lang="en-US" dirty="0" smtClean="0"/>
              <a:t>nderstanding of </a:t>
            </a:r>
            <a:r>
              <a:rPr lang="en-US" b="1" dirty="0" smtClean="0"/>
              <a:t>M</a:t>
            </a:r>
            <a:r>
              <a:rPr lang="en-US" dirty="0" smtClean="0"/>
              <a:t>athematics, or </a:t>
            </a:r>
            <a:r>
              <a:rPr lang="is-IS" dirty="0" smtClean="0"/>
              <a:t>…</a:t>
            </a:r>
            <a:r>
              <a:rPr lang="en-US" dirty="0" smtClean="0"/>
              <a:t/>
            </a:r>
            <a:br>
              <a:rPr lang="en-US" dirty="0" smtClean="0"/>
            </a:br>
            <a:endParaRPr lang="en-US" dirty="0">
              <a:solidFill>
                <a:srgbClr val="0000FF"/>
              </a:solidFill>
            </a:endParaRPr>
          </a:p>
        </p:txBody>
      </p:sp>
      <p:sp>
        <p:nvSpPr>
          <p:cNvPr id="3" name="Subtitle 2"/>
          <p:cNvSpPr>
            <a:spLocks noGrp="1"/>
          </p:cNvSpPr>
          <p:nvPr>
            <p:ph type="subTitle" idx="1"/>
          </p:nvPr>
        </p:nvSpPr>
        <p:spPr>
          <a:xfrm>
            <a:off x="1371600" y="4067738"/>
            <a:ext cx="6400800" cy="1752600"/>
          </a:xfrm>
        </p:spPr>
        <p:txBody>
          <a:bodyPr>
            <a:normAutofit/>
          </a:bodyPr>
          <a:lstStyle/>
          <a:p>
            <a:r>
              <a:rPr lang="en-US" sz="4800" dirty="0">
                <a:solidFill>
                  <a:srgbClr val="0000FF"/>
                </a:solidFill>
              </a:rPr>
              <a:t>– </a:t>
            </a:r>
            <a:r>
              <a:rPr lang="en-US" sz="4800" b="1" dirty="0">
                <a:solidFill>
                  <a:srgbClr val="0000FF"/>
                </a:solidFill>
              </a:rPr>
              <a:t>TRU Math</a:t>
            </a:r>
            <a:r>
              <a:rPr lang="en-US" sz="4800" dirty="0">
                <a:solidFill>
                  <a:srgbClr val="0000FF"/>
                </a:solidFill>
              </a:rPr>
              <a:t> –</a:t>
            </a:r>
            <a:endParaRPr lang="en-US" sz="4800" dirty="0"/>
          </a:p>
        </p:txBody>
      </p:sp>
      <p:sp>
        <p:nvSpPr>
          <p:cNvPr id="4" name="Rectangle 3"/>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42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3294" y="174660"/>
            <a:ext cx="8816593" cy="622021"/>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300" b="1" dirty="0" smtClean="0">
                <a:solidFill>
                  <a:schemeClr val="bg1"/>
                </a:solidFill>
                <a:latin typeface="Gotham-Book"/>
                <a:cs typeface="Gotham-Book"/>
              </a:rPr>
              <a:t>The Five Dimensions of Powerful Mathematics Classrooms</a:t>
            </a:r>
            <a:endParaRPr lang="en-US" sz="2300" b="1" dirty="0">
              <a:solidFill>
                <a:schemeClr val="bg1"/>
              </a:solidFill>
              <a:latin typeface="Arial"/>
              <a:cs typeface="Arial"/>
            </a:endParaRPr>
          </a:p>
        </p:txBody>
      </p:sp>
      <p:sp>
        <p:nvSpPr>
          <p:cNvPr id="3" name="Rectangle 2"/>
          <p:cNvSpPr/>
          <p:nvPr/>
        </p:nvSpPr>
        <p:spPr>
          <a:xfrm>
            <a:off x="173294" y="857333"/>
            <a:ext cx="1723265" cy="97801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The Mathematics</a:t>
            </a:r>
            <a:endParaRPr lang="en-US" sz="1600" b="1" dirty="0"/>
          </a:p>
        </p:txBody>
      </p:sp>
      <p:sp>
        <p:nvSpPr>
          <p:cNvPr id="6" name="Rectangle 5"/>
          <p:cNvSpPr/>
          <p:nvPr/>
        </p:nvSpPr>
        <p:spPr>
          <a:xfrm>
            <a:off x="173294" y="1899424"/>
            <a:ext cx="1723265" cy="4768506"/>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chemeClr val="tx1"/>
                </a:solidFill>
              </a:rPr>
              <a:t>The extent to which </a:t>
            </a:r>
            <a:r>
              <a:rPr lang="en-US" sz="1400" i="1" dirty="0">
                <a:solidFill>
                  <a:srgbClr val="000000"/>
                </a:solidFill>
              </a:rPr>
              <a:t>classroom activity structures </a:t>
            </a:r>
            <a:r>
              <a:rPr lang="en-US" sz="1400" i="1" dirty="0" smtClean="0">
                <a:solidFill>
                  <a:schemeClr val="tx1"/>
                </a:solidFill>
              </a:rPr>
              <a:t>provide </a:t>
            </a:r>
            <a:r>
              <a:rPr lang="en-US" sz="1400" i="1" dirty="0">
                <a:solidFill>
                  <a:schemeClr val="tx1"/>
                </a:solidFill>
              </a:rPr>
              <a:t>opportunities for students to become knowledgeable, flexible, and resourceful </a:t>
            </a:r>
            <a:r>
              <a:rPr lang="en-US" sz="1400" i="1" dirty="0" smtClean="0">
                <a:solidFill>
                  <a:schemeClr val="tx1"/>
                </a:solidFill>
              </a:rPr>
              <a:t>mathematical thinkers</a:t>
            </a:r>
            <a:r>
              <a:rPr lang="en-US" sz="1400" i="1" dirty="0">
                <a:solidFill>
                  <a:schemeClr val="tx1"/>
                </a:solidFill>
              </a:rPr>
              <a:t>. Discussions are focused and </a:t>
            </a:r>
            <a:r>
              <a:rPr lang="en-US" sz="1400" i="1" dirty="0" smtClean="0">
                <a:solidFill>
                  <a:schemeClr val="tx1"/>
                </a:solidFill>
              </a:rPr>
              <a:t>coherent, providing opportunities to learn mathematical ideas, </a:t>
            </a:r>
            <a:r>
              <a:rPr lang="en-US" sz="1400" i="1" dirty="0">
                <a:solidFill>
                  <a:schemeClr val="tx1"/>
                </a:solidFill>
              </a:rPr>
              <a:t>techniques, and </a:t>
            </a:r>
            <a:r>
              <a:rPr lang="en-US" sz="1400" i="1" dirty="0" smtClean="0">
                <a:solidFill>
                  <a:schemeClr val="tx1"/>
                </a:solidFill>
              </a:rPr>
              <a:t>perspectives</a:t>
            </a:r>
            <a:r>
              <a:rPr lang="en-US" sz="1400" i="1" dirty="0">
                <a:solidFill>
                  <a:schemeClr val="tx1"/>
                </a:solidFill>
              </a:rPr>
              <a:t>, make connections, and develop productive </a:t>
            </a:r>
            <a:r>
              <a:rPr lang="en-US" sz="1400" i="1" dirty="0" smtClean="0">
                <a:solidFill>
                  <a:schemeClr val="tx1"/>
                </a:solidFill>
              </a:rPr>
              <a:t>mathematical habits </a:t>
            </a:r>
            <a:r>
              <a:rPr lang="en-US" sz="1400" i="1" dirty="0">
                <a:solidFill>
                  <a:schemeClr val="tx1"/>
                </a:solidFill>
              </a:rPr>
              <a:t>of mind.</a:t>
            </a:r>
          </a:p>
        </p:txBody>
      </p:sp>
      <p:sp>
        <p:nvSpPr>
          <p:cNvPr id="10" name="Rectangle 9"/>
          <p:cNvSpPr/>
          <p:nvPr/>
        </p:nvSpPr>
        <p:spPr>
          <a:xfrm>
            <a:off x="1955383" y="857333"/>
            <a:ext cx="1657684" cy="9780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Cognitive Demand</a:t>
            </a:r>
          </a:p>
        </p:txBody>
      </p:sp>
      <p:sp>
        <p:nvSpPr>
          <p:cNvPr id="11" name="Rectangle 10"/>
          <p:cNvSpPr/>
          <p:nvPr/>
        </p:nvSpPr>
        <p:spPr>
          <a:xfrm>
            <a:off x="1955383" y="1899424"/>
            <a:ext cx="1657684" cy="4768506"/>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a:t>
            </a:r>
            <a:r>
              <a:rPr lang="en-US" sz="1400" i="1" dirty="0" smtClean="0">
                <a:solidFill>
                  <a:srgbClr val="000000"/>
                </a:solidFill>
              </a:rPr>
              <a:t>students have opportunities to grapple with and make sense of important mathematical ideas and their use. Students learn best when they are challenged in ways that provide room and support for growth, with task difficulty ranging from moderate to demanding. The level of challenge should be conducive to what has been called “productive struggle.”</a:t>
            </a:r>
            <a:endParaRPr lang="en-US" sz="1400" dirty="0">
              <a:solidFill>
                <a:srgbClr val="000000"/>
              </a:solidFill>
            </a:endParaRPr>
          </a:p>
        </p:txBody>
      </p:sp>
      <p:sp>
        <p:nvSpPr>
          <p:cNvPr id="12" name="Rectangle 11"/>
          <p:cNvSpPr/>
          <p:nvPr/>
        </p:nvSpPr>
        <p:spPr>
          <a:xfrm>
            <a:off x="3679907" y="857333"/>
            <a:ext cx="1657684" cy="97801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Equitable Access </a:t>
            </a:r>
            <a:r>
              <a:rPr lang="en-US" sz="1600" b="1" smtClean="0"/>
              <a:t>to Mathematics</a:t>
            </a:r>
            <a:endParaRPr lang="en-US" sz="1600" b="1" dirty="0"/>
          </a:p>
        </p:txBody>
      </p:sp>
      <p:sp>
        <p:nvSpPr>
          <p:cNvPr id="13" name="Rectangle 12"/>
          <p:cNvSpPr/>
          <p:nvPr/>
        </p:nvSpPr>
        <p:spPr>
          <a:xfrm>
            <a:off x="3679907" y="1899424"/>
            <a:ext cx="1657684" cy="4768506"/>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classroom activity structures invite and support the active engagement of all of the students in the classroom with the </a:t>
            </a:r>
            <a:r>
              <a:rPr lang="en-US" sz="1400" i="1">
                <a:solidFill>
                  <a:srgbClr val="000000"/>
                </a:solidFill>
              </a:rPr>
              <a:t>core </a:t>
            </a:r>
            <a:r>
              <a:rPr lang="en-US" sz="1400" i="1" smtClean="0">
                <a:solidFill>
                  <a:srgbClr val="000000"/>
                </a:solidFill>
              </a:rPr>
              <a:t>mathematical content </a:t>
            </a:r>
            <a:r>
              <a:rPr lang="en-US" sz="1400" i="1" dirty="0" smtClean="0">
                <a:solidFill>
                  <a:srgbClr val="000000"/>
                </a:solidFill>
              </a:rPr>
              <a:t>being </a:t>
            </a:r>
            <a:r>
              <a:rPr lang="en-US" sz="1400" i="1" dirty="0">
                <a:solidFill>
                  <a:srgbClr val="000000"/>
                </a:solidFill>
              </a:rPr>
              <a:t>addressed by the class</a:t>
            </a:r>
            <a:r>
              <a:rPr lang="en-US" sz="1400" i="1" dirty="0" smtClean="0">
                <a:solidFill>
                  <a:srgbClr val="000000"/>
                </a:solidFill>
              </a:rPr>
              <a:t>. Classrooms </a:t>
            </a:r>
            <a:r>
              <a:rPr lang="en-US" sz="1400" i="1" dirty="0">
                <a:solidFill>
                  <a:srgbClr val="000000"/>
                </a:solidFill>
              </a:rPr>
              <a:t>in which a small number of students get most of the “air time” </a:t>
            </a:r>
            <a:r>
              <a:rPr lang="en-US" sz="1400" i="1" dirty="0" smtClean="0">
                <a:solidFill>
                  <a:srgbClr val="000000"/>
                </a:solidFill>
              </a:rPr>
              <a:t>are </a:t>
            </a:r>
            <a:r>
              <a:rPr lang="en-US" sz="1400" i="1" dirty="0">
                <a:solidFill>
                  <a:srgbClr val="000000"/>
                </a:solidFill>
              </a:rPr>
              <a:t>not </a:t>
            </a:r>
            <a:r>
              <a:rPr lang="en-US" sz="1400" i="1" dirty="0" smtClean="0">
                <a:solidFill>
                  <a:srgbClr val="000000"/>
                </a:solidFill>
              </a:rPr>
              <a:t>equitable, no matter how rich the content: all students need to be involved in meaningful ways.</a:t>
            </a:r>
            <a:endParaRPr lang="en-US" sz="1400" dirty="0">
              <a:solidFill>
                <a:srgbClr val="000000"/>
              </a:solidFill>
            </a:endParaRPr>
          </a:p>
        </p:txBody>
      </p:sp>
      <p:sp>
        <p:nvSpPr>
          <p:cNvPr id="14" name="Rectangle 13"/>
          <p:cNvSpPr/>
          <p:nvPr/>
        </p:nvSpPr>
        <p:spPr>
          <a:xfrm>
            <a:off x="5401755" y="857333"/>
            <a:ext cx="1823452" cy="97801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Agency, Ownership, and Identity</a:t>
            </a:r>
            <a:endParaRPr lang="en-US" sz="1600" b="1" dirty="0"/>
          </a:p>
        </p:txBody>
      </p:sp>
      <p:sp>
        <p:nvSpPr>
          <p:cNvPr id="15" name="Rectangle 14"/>
          <p:cNvSpPr/>
          <p:nvPr/>
        </p:nvSpPr>
        <p:spPr>
          <a:xfrm>
            <a:off x="5401755" y="1899424"/>
            <a:ext cx="1823452" cy="476850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students </a:t>
            </a:r>
            <a:r>
              <a:rPr lang="en-US" sz="1400" i="1" dirty="0" smtClean="0">
                <a:solidFill>
                  <a:srgbClr val="000000"/>
                </a:solidFill>
              </a:rPr>
              <a:t>are provided </a:t>
            </a:r>
            <a:r>
              <a:rPr lang="en-US" sz="1400" i="1" dirty="0">
                <a:solidFill>
                  <a:srgbClr val="000000"/>
                </a:solidFill>
              </a:rPr>
              <a:t>opportunities to </a:t>
            </a:r>
            <a:r>
              <a:rPr lang="en-US" sz="1400" i="1" dirty="0" smtClean="0">
                <a:solidFill>
                  <a:srgbClr val="000000"/>
                </a:solidFill>
              </a:rPr>
              <a:t>“walk the walk and talk the talk” – to contribute to conversations about mathematical ideas, to build </a:t>
            </a:r>
            <a:r>
              <a:rPr lang="en-US" sz="1400" i="1" dirty="0">
                <a:solidFill>
                  <a:srgbClr val="000000"/>
                </a:solidFill>
              </a:rPr>
              <a:t>on </a:t>
            </a:r>
            <a:r>
              <a:rPr lang="en-US" sz="1400" i="1" dirty="0" smtClean="0">
                <a:solidFill>
                  <a:srgbClr val="000000"/>
                </a:solidFill>
              </a:rPr>
              <a:t>others’ ideas and have others build on theirs – </a:t>
            </a:r>
            <a:r>
              <a:rPr lang="en-US" sz="1400" i="1" dirty="0">
                <a:solidFill>
                  <a:srgbClr val="000000"/>
                </a:solidFill>
              </a:rPr>
              <a:t>in ways that contribute to their development of agency (the </a:t>
            </a:r>
            <a:r>
              <a:rPr lang="en-US" sz="1400" i="1" dirty="0" smtClean="0">
                <a:solidFill>
                  <a:srgbClr val="000000"/>
                </a:solidFill>
              </a:rPr>
              <a:t>willingness </a:t>
            </a:r>
            <a:r>
              <a:rPr lang="en-US" sz="1400" i="1" dirty="0">
                <a:solidFill>
                  <a:srgbClr val="000000"/>
                </a:solidFill>
              </a:rPr>
              <a:t>to </a:t>
            </a:r>
            <a:r>
              <a:rPr lang="en-US" sz="1400" i="1" dirty="0" smtClean="0">
                <a:solidFill>
                  <a:srgbClr val="000000"/>
                </a:solidFill>
              </a:rPr>
              <a:t>engage), their ownership over the content, and the development of </a:t>
            </a:r>
            <a:r>
              <a:rPr lang="en-US" sz="1400" i="1" dirty="0">
                <a:solidFill>
                  <a:srgbClr val="000000"/>
                </a:solidFill>
              </a:rPr>
              <a:t>positive identities as </a:t>
            </a:r>
            <a:r>
              <a:rPr lang="en-US" sz="1400" i="1" dirty="0" smtClean="0">
                <a:solidFill>
                  <a:srgbClr val="000000"/>
                </a:solidFill>
              </a:rPr>
              <a:t>thinkers and learners.</a:t>
            </a:r>
            <a:endParaRPr lang="en-US" sz="1400" dirty="0">
              <a:solidFill>
                <a:srgbClr val="000000"/>
              </a:solidFill>
            </a:endParaRPr>
          </a:p>
        </p:txBody>
      </p:sp>
      <p:sp>
        <p:nvSpPr>
          <p:cNvPr id="16" name="Rectangle 15"/>
          <p:cNvSpPr/>
          <p:nvPr/>
        </p:nvSpPr>
        <p:spPr>
          <a:xfrm>
            <a:off x="7284513" y="857333"/>
            <a:ext cx="1705375" cy="97801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Formative</a:t>
            </a:r>
          </a:p>
          <a:p>
            <a:pPr algn="ctr"/>
            <a:r>
              <a:rPr lang="en-US" sz="1600" b="1" dirty="0" smtClean="0"/>
              <a:t>Assessment</a:t>
            </a:r>
            <a:endParaRPr lang="en-US" sz="1600" b="1" dirty="0"/>
          </a:p>
        </p:txBody>
      </p:sp>
      <p:sp>
        <p:nvSpPr>
          <p:cNvPr id="17" name="Rectangle 16"/>
          <p:cNvSpPr/>
          <p:nvPr/>
        </p:nvSpPr>
        <p:spPr>
          <a:xfrm>
            <a:off x="7284513" y="1899424"/>
            <a:ext cx="1705375" cy="4768506"/>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400" i="1" dirty="0">
                <a:solidFill>
                  <a:srgbClr val="000000"/>
                </a:solidFill>
              </a:rPr>
              <a:t>The extent to which </a:t>
            </a:r>
            <a:r>
              <a:rPr lang="en-US" sz="1400" i="1" dirty="0" smtClean="0">
                <a:solidFill>
                  <a:srgbClr val="000000"/>
                </a:solidFill>
              </a:rPr>
              <a:t>classroom activities elicit </a:t>
            </a:r>
            <a:r>
              <a:rPr lang="en-US" sz="1400" i="1" dirty="0">
                <a:solidFill>
                  <a:srgbClr val="000000"/>
                </a:solidFill>
              </a:rPr>
              <a:t>student thinking and subsequent </a:t>
            </a:r>
            <a:r>
              <a:rPr lang="en-US" sz="1400" i="1" dirty="0" smtClean="0">
                <a:solidFill>
                  <a:srgbClr val="000000"/>
                </a:solidFill>
              </a:rPr>
              <a:t>interactions respond </a:t>
            </a:r>
            <a:r>
              <a:rPr lang="en-US" sz="1400" i="1" dirty="0">
                <a:solidFill>
                  <a:srgbClr val="000000"/>
                </a:solidFill>
              </a:rPr>
              <a:t>to those ideas, </a:t>
            </a:r>
            <a:r>
              <a:rPr lang="en-US" sz="1400" i="1" dirty="0" smtClean="0">
                <a:solidFill>
                  <a:srgbClr val="000000"/>
                </a:solidFill>
              </a:rPr>
              <a:t>building </a:t>
            </a:r>
            <a:r>
              <a:rPr lang="en-US" sz="1400" i="1" dirty="0">
                <a:solidFill>
                  <a:srgbClr val="000000"/>
                </a:solidFill>
              </a:rPr>
              <a:t>on productive beginnings </a:t>
            </a:r>
            <a:r>
              <a:rPr lang="en-US" sz="1400" i="1" dirty="0" smtClean="0">
                <a:solidFill>
                  <a:srgbClr val="000000"/>
                </a:solidFill>
              </a:rPr>
              <a:t>and </a:t>
            </a:r>
            <a:r>
              <a:rPr lang="en-US" sz="1400" i="1" dirty="0">
                <a:solidFill>
                  <a:srgbClr val="000000"/>
                </a:solidFill>
              </a:rPr>
              <a:t>addressing emerging </a:t>
            </a:r>
            <a:r>
              <a:rPr lang="en-US" sz="1400" i="1" dirty="0" smtClean="0">
                <a:solidFill>
                  <a:srgbClr val="000000"/>
                </a:solidFill>
              </a:rPr>
              <a:t>misunderstandings. Powerful </a:t>
            </a:r>
            <a:r>
              <a:rPr lang="en-US" sz="1400" i="1" dirty="0">
                <a:solidFill>
                  <a:srgbClr val="000000"/>
                </a:solidFill>
              </a:rPr>
              <a:t>instruction “meets students where they are” and gives them opportunities to </a:t>
            </a:r>
            <a:r>
              <a:rPr lang="en-US" sz="1400" i="1" dirty="0" smtClean="0">
                <a:solidFill>
                  <a:srgbClr val="000000"/>
                </a:solidFill>
              </a:rPr>
              <a:t>deepen their understandings.</a:t>
            </a:r>
            <a:endParaRPr lang="en-US" sz="1400" dirty="0">
              <a:solidFill>
                <a:srgbClr val="000000"/>
              </a:solidFill>
            </a:endParaRPr>
          </a:p>
        </p:txBody>
      </p:sp>
    </p:spTree>
    <p:extLst>
      <p:ext uri="{BB962C8B-B14F-4D97-AF65-F5344CB8AC3E}">
        <p14:creationId xmlns:p14="http://schemas.microsoft.com/office/powerpoint/2010/main" val="1498269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4366"/>
            <a:ext cx="7772400" cy="1093773"/>
          </a:xfrm>
        </p:spPr>
        <p:txBody>
          <a:bodyPr>
            <a:noAutofit/>
          </a:bodyPr>
          <a:lstStyle/>
          <a:p>
            <a:r>
              <a:rPr lang="en-US" sz="4000" dirty="0" smtClean="0">
                <a:solidFill>
                  <a:srgbClr val="0000FF"/>
                </a:solidFill>
                <a:latin typeface="Arial"/>
                <a:cs typeface="Arial"/>
              </a:rPr>
              <a:t>What’s </a:t>
            </a:r>
            <a:r>
              <a:rPr lang="en-US" sz="4000" dirty="0">
                <a:solidFill>
                  <a:srgbClr val="0000FF"/>
                </a:solidFill>
                <a:latin typeface="Arial"/>
                <a:cs typeface="Arial"/>
              </a:rPr>
              <a:t>New, What’s Different</a:t>
            </a:r>
            <a:r>
              <a:rPr lang="en-US" sz="4000" dirty="0" smtClean="0">
                <a:solidFill>
                  <a:srgbClr val="0000FF"/>
                </a:solidFill>
                <a:latin typeface="Arial"/>
                <a:cs typeface="Arial"/>
              </a:rPr>
              <a:t>?</a:t>
            </a:r>
            <a:endParaRPr lang="en-US" sz="4000" dirty="0">
              <a:solidFill>
                <a:srgbClr val="0000FF"/>
              </a:solidFill>
              <a:latin typeface="Arial"/>
              <a:cs typeface="Arial"/>
            </a:endParaRPr>
          </a:p>
        </p:txBody>
      </p:sp>
      <p:sp>
        <p:nvSpPr>
          <p:cNvPr id="3" name="Subtitle 2"/>
          <p:cNvSpPr>
            <a:spLocks noGrp="1"/>
          </p:cNvSpPr>
          <p:nvPr>
            <p:ph type="subTitle" idx="1"/>
          </p:nvPr>
        </p:nvSpPr>
        <p:spPr>
          <a:xfrm>
            <a:off x="685800" y="3590101"/>
            <a:ext cx="7772400" cy="1752600"/>
          </a:xfrm>
        </p:spPr>
        <p:txBody>
          <a:bodyPr>
            <a:normAutofit/>
          </a:bodyPr>
          <a:lstStyle/>
          <a:p>
            <a:r>
              <a:rPr lang="en-US" sz="4000" dirty="0">
                <a:solidFill>
                  <a:schemeClr val="tx1"/>
                </a:solidFill>
                <a:latin typeface="Arial"/>
                <a:cs typeface="Arial"/>
              </a:rPr>
              <a:t>In a sense, nothing.</a:t>
            </a:r>
          </a:p>
        </p:txBody>
      </p:sp>
      <p:sp>
        <p:nvSpPr>
          <p:cNvPr id="5" name="Rectangle 4"/>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478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3127"/>
            <a:ext cx="7772400" cy="1093773"/>
          </a:xfrm>
        </p:spPr>
        <p:txBody>
          <a:bodyPr>
            <a:noAutofit/>
          </a:bodyPr>
          <a:lstStyle/>
          <a:p>
            <a:r>
              <a:rPr lang="en-US" sz="4000" dirty="0" smtClean="0">
                <a:solidFill>
                  <a:srgbClr val="0000FF"/>
                </a:solidFill>
                <a:latin typeface="Arial"/>
                <a:cs typeface="Arial"/>
              </a:rPr>
              <a:t>That is,</a:t>
            </a:r>
            <a:endParaRPr lang="en-US" sz="4000" dirty="0">
              <a:solidFill>
                <a:srgbClr val="0000FF"/>
              </a:solidFill>
              <a:latin typeface="Arial"/>
              <a:cs typeface="Arial"/>
            </a:endParaRPr>
          </a:p>
        </p:txBody>
      </p:sp>
      <p:sp>
        <p:nvSpPr>
          <p:cNvPr id="3" name="Subtitle 2"/>
          <p:cNvSpPr>
            <a:spLocks noGrp="1"/>
          </p:cNvSpPr>
          <p:nvPr>
            <p:ph type="subTitle" idx="1"/>
          </p:nvPr>
        </p:nvSpPr>
        <p:spPr>
          <a:xfrm>
            <a:off x="685800" y="2118758"/>
            <a:ext cx="7772400" cy="3467658"/>
          </a:xfrm>
        </p:spPr>
        <p:txBody>
          <a:bodyPr>
            <a:normAutofit/>
          </a:bodyPr>
          <a:lstStyle/>
          <a:p>
            <a:r>
              <a:rPr lang="en-US" sz="4000" dirty="0" smtClean="0">
                <a:solidFill>
                  <a:schemeClr val="tx1"/>
                </a:solidFill>
                <a:latin typeface="Arial"/>
                <a:cs typeface="Arial"/>
              </a:rPr>
              <a:t>You should recognize and resonate to everything in TRU.</a:t>
            </a:r>
          </a:p>
          <a:p>
            <a:r>
              <a:rPr lang="en-US" sz="4000" dirty="0" smtClean="0">
                <a:solidFill>
                  <a:srgbClr val="0000FF"/>
                </a:solidFill>
                <a:latin typeface="Arial"/>
                <a:cs typeface="Arial"/>
              </a:rPr>
              <a:t>It captures what we know is important. It doesn’t offer any  “magic bullets” or surprises.</a:t>
            </a:r>
            <a:endParaRPr lang="en-US" sz="4000" dirty="0">
              <a:solidFill>
                <a:srgbClr val="0000FF"/>
              </a:solidFill>
              <a:latin typeface="Arial"/>
              <a:cs typeface="Arial"/>
            </a:endParaRPr>
          </a:p>
          <a:p>
            <a:endParaRPr lang="en-US" sz="4000" dirty="0">
              <a:solidFill>
                <a:srgbClr val="0000FF"/>
              </a:solidFill>
            </a:endParaRPr>
          </a:p>
        </p:txBody>
      </p:sp>
      <p:sp>
        <p:nvSpPr>
          <p:cNvPr id="5" name="Rectangle 4"/>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063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0298"/>
            <a:ext cx="7772400" cy="1093773"/>
          </a:xfrm>
        </p:spPr>
        <p:txBody>
          <a:bodyPr>
            <a:noAutofit/>
          </a:bodyPr>
          <a:lstStyle/>
          <a:p>
            <a:r>
              <a:rPr lang="en-US" sz="4000" dirty="0" smtClean="0">
                <a:solidFill>
                  <a:srgbClr val="0000FF"/>
                </a:solidFill>
                <a:latin typeface="Arial"/>
                <a:cs typeface="Arial"/>
              </a:rPr>
              <a:t>So, What’s the Point??</a:t>
            </a:r>
            <a:endParaRPr lang="en-US" sz="4000" dirty="0">
              <a:solidFill>
                <a:srgbClr val="0000FF"/>
              </a:solidFill>
              <a:latin typeface="Arial"/>
              <a:cs typeface="Arial"/>
            </a:endParaRPr>
          </a:p>
        </p:txBody>
      </p:sp>
      <p:sp>
        <p:nvSpPr>
          <p:cNvPr id="3" name="Subtitle 2"/>
          <p:cNvSpPr>
            <a:spLocks noGrp="1"/>
          </p:cNvSpPr>
          <p:nvPr>
            <p:ph type="subTitle" idx="1"/>
          </p:nvPr>
        </p:nvSpPr>
        <p:spPr>
          <a:xfrm>
            <a:off x="685800" y="3995057"/>
            <a:ext cx="7772400" cy="1931610"/>
          </a:xfrm>
        </p:spPr>
        <p:txBody>
          <a:bodyPr>
            <a:normAutofit/>
          </a:bodyPr>
          <a:lstStyle/>
          <a:p>
            <a:r>
              <a:rPr lang="en-US" sz="4000" dirty="0" smtClean="0">
                <a:solidFill>
                  <a:srgbClr val="000000"/>
                </a:solidFill>
                <a:latin typeface="Arial"/>
                <a:cs typeface="Arial"/>
              </a:rPr>
              <a:t>Here are 4.</a:t>
            </a:r>
          </a:p>
        </p:txBody>
      </p:sp>
      <p:sp>
        <p:nvSpPr>
          <p:cNvPr id="5" name="Rectangle 4"/>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320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175" y="536764"/>
            <a:ext cx="7772400" cy="1162062"/>
          </a:xfrm>
        </p:spPr>
        <p:txBody>
          <a:bodyPr/>
          <a:lstStyle/>
          <a:p>
            <a:r>
              <a:rPr lang="en-US" dirty="0" smtClean="0"/>
              <a:t>Four central points about TRU:</a:t>
            </a:r>
            <a:endParaRPr lang="en-US" dirty="0"/>
          </a:p>
        </p:txBody>
      </p:sp>
      <p:sp>
        <p:nvSpPr>
          <p:cNvPr id="3" name="Subtitle 2"/>
          <p:cNvSpPr>
            <a:spLocks noGrp="1"/>
          </p:cNvSpPr>
          <p:nvPr>
            <p:ph type="subTitle" idx="1"/>
          </p:nvPr>
        </p:nvSpPr>
        <p:spPr>
          <a:xfrm>
            <a:off x="348755" y="1580400"/>
            <a:ext cx="8469550" cy="1460953"/>
          </a:xfrm>
        </p:spPr>
        <p:txBody>
          <a:bodyPr>
            <a:noAutofit/>
          </a:bodyPr>
          <a:lstStyle/>
          <a:p>
            <a:pPr marL="514350" indent="-514350" algn="l">
              <a:buAutoNum type="arabicPeriod"/>
            </a:pPr>
            <a:r>
              <a:rPr lang="en-US" sz="3600" b="1" dirty="0" smtClean="0">
                <a:solidFill>
                  <a:srgbClr val="0000FF"/>
                </a:solidFill>
              </a:rPr>
              <a:t>The TRU Dimensions are necessary and sufficient. That is, </a:t>
            </a:r>
          </a:p>
        </p:txBody>
      </p:sp>
      <p:sp>
        <p:nvSpPr>
          <p:cNvPr id="4" name="Rectangle 3"/>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1026" y="2881162"/>
            <a:ext cx="7916929" cy="3693319"/>
          </a:xfrm>
          <a:prstGeom prst="rect">
            <a:avLst/>
          </a:prstGeom>
          <a:noFill/>
        </p:spPr>
        <p:txBody>
          <a:bodyPr wrap="square" rtlCol="0">
            <a:spAutoFit/>
          </a:bodyPr>
          <a:lstStyle/>
          <a:p>
            <a:pPr lvl="1"/>
            <a:r>
              <a:rPr lang="en-US" sz="3600" dirty="0"/>
              <a:t>If things go well along all 5 dimensions, students will emerge from the classroom as powerful mathematical thinkers.</a:t>
            </a:r>
          </a:p>
          <a:p>
            <a:pPr lvl="1"/>
            <a:r>
              <a:rPr lang="en-US" sz="3600" dirty="0"/>
              <a:t>If things go badly along </a:t>
            </a:r>
            <a:r>
              <a:rPr lang="en-US" sz="3600" i="1" dirty="0"/>
              <a:t>any</a:t>
            </a:r>
            <a:r>
              <a:rPr lang="en-US" sz="3600" dirty="0"/>
              <a:t> of the dimensions, they will not.</a:t>
            </a:r>
          </a:p>
          <a:p>
            <a:endParaRPr lang="en-US" dirty="0"/>
          </a:p>
        </p:txBody>
      </p:sp>
    </p:spTree>
    <p:extLst>
      <p:ext uri="{BB962C8B-B14F-4D97-AF65-F5344CB8AC3E}">
        <p14:creationId xmlns:p14="http://schemas.microsoft.com/office/powerpoint/2010/main" val="373756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750"/>
          </a:xfrm>
        </p:spPr>
        <p:txBody>
          <a:bodyPr>
            <a:normAutofit/>
          </a:bodyPr>
          <a:lstStyle/>
          <a:p>
            <a:r>
              <a:rPr lang="en-US" sz="3600" dirty="0" smtClean="0"/>
              <a:t>Underlying</a:t>
            </a:r>
            <a:r>
              <a:rPr lang="en-US" dirty="0" smtClean="0"/>
              <a:t> causes </a:t>
            </a:r>
            <a:r>
              <a:rPr lang="en-US" b="0" dirty="0" smtClean="0"/>
              <a:t>include</a:t>
            </a:r>
            <a:endParaRPr lang="en-US" dirty="0"/>
          </a:p>
        </p:txBody>
      </p:sp>
      <p:sp>
        <p:nvSpPr>
          <p:cNvPr id="3" name="Content Placeholder 2"/>
          <p:cNvSpPr>
            <a:spLocks noGrp="1"/>
          </p:cNvSpPr>
          <p:nvPr>
            <p:ph idx="1"/>
          </p:nvPr>
        </p:nvSpPr>
        <p:spPr>
          <a:xfrm>
            <a:off x="457200" y="1327010"/>
            <a:ext cx="8229600" cy="5267714"/>
          </a:xfrm>
        </p:spPr>
        <p:txBody>
          <a:bodyPr>
            <a:normAutofit/>
          </a:bodyPr>
          <a:lstStyle/>
          <a:p>
            <a:r>
              <a:rPr lang="en-US" sz="3200" b="0" dirty="0"/>
              <a:t>Mismatched time-scales and </a:t>
            </a:r>
            <a:r>
              <a:rPr lang="en-US" sz="3200" b="0" dirty="0" smtClean="0"/>
              <a:t>priorities</a:t>
            </a:r>
            <a:br>
              <a:rPr lang="en-US" sz="3200" b="0" dirty="0" smtClean="0"/>
            </a:br>
            <a:endParaRPr lang="en-US" sz="3200" b="0" dirty="0" smtClean="0"/>
          </a:p>
          <a:p>
            <a:r>
              <a:rPr lang="en-US" sz="3200" b="0" dirty="0" smtClean="0"/>
              <a:t>The academic value system in education</a:t>
            </a:r>
            <a:br>
              <a:rPr lang="en-US" sz="3200" b="0" dirty="0" smtClean="0"/>
            </a:br>
            <a:r>
              <a:rPr lang="en-US" sz="3200" b="0" dirty="0" smtClean="0"/>
              <a:t> </a:t>
            </a:r>
          </a:p>
          <a:p>
            <a:r>
              <a:rPr lang="en-US" sz="3200" b="0" dirty="0" smtClean="0"/>
              <a:t>Three </a:t>
            </a:r>
            <a:r>
              <a:rPr lang="en-US" sz="3200" b="0" dirty="0"/>
              <a:t>research traditions out-of-balance </a:t>
            </a:r>
            <a:endParaRPr lang="en-US" sz="3200" b="0" dirty="0" smtClean="0"/>
          </a:p>
          <a:p>
            <a:endParaRPr lang="en-US" sz="3200" b="0" dirty="0"/>
          </a:p>
          <a:p>
            <a:r>
              <a:rPr lang="en-US" sz="3200" b="0" dirty="0" smtClean="0"/>
              <a:t>The impact &lt;&gt; funding “catch”</a:t>
            </a:r>
            <a:br>
              <a:rPr lang="en-US" sz="3200" b="0" dirty="0" smtClean="0"/>
            </a:br>
            <a:endParaRPr lang="en-US" sz="3200" b="0" dirty="0" smtClean="0"/>
          </a:p>
          <a:p>
            <a:endParaRPr lang="en-US" sz="3200" b="0" dirty="0" smtClean="0"/>
          </a:p>
        </p:txBody>
      </p:sp>
    </p:spTree>
    <p:extLst>
      <p:ext uri="{BB962C8B-B14F-4D97-AF65-F5344CB8AC3E}">
        <p14:creationId xmlns:p14="http://schemas.microsoft.com/office/powerpoint/2010/main" val="22944963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175" y="458614"/>
            <a:ext cx="7772400" cy="992180"/>
          </a:xfrm>
        </p:spPr>
        <p:txBody>
          <a:bodyPr/>
          <a:lstStyle/>
          <a:p>
            <a:r>
              <a:rPr lang="en-US" smtClean="0"/>
              <a:t>Four central </a:t>
            </a:r>
            <a:r>
              <a:rPr lang="en-US" dirty="0" smtClean="0"/>
              <a:t>points about TRU:</a:t>
            </a:r>
            <a:endParaRPr lang="en-US" dirty="0"/>
          </a:p>
        </p:txBody>
      </p:sp>
      <p:sp>
        <p:nvSpPr>
          <p:cNvPr id="3" name="Subtitle 2"/>
          <p:cNvSpPr>
            <a:spLocks noGrp="1"/>
          </p:cNvSpPr>
          <p:nvPr>
            <p:ph type="subTitle" idx="1"/>
          </p:nvPr>
        </p:nvSpPr>
        <p:spPr>
          <a:xfrm>
            <a:off x="245534" y="1383061"/>
            <a:ext cx="8670063" cy="1266013"/>
          </a:xfrm>
        </p:spPr>
        <p:txBody>
          <a:bodyPr>
            <a:noAutofit/>
          </a:bodyPr>
          <a:lstStyle/>
          <a:p>
            <a:pPr marL="742950" indent="-742950" algn="l">
              <a:buFont typeface="+mj-lt"/>
              <a:buAutoNum type="arabicPeriod" startAt="2"/>
            </a:pPr>
            <a:r>
              <a:rPr lang="en-US" sz="3600" b="1" dirty="0" smtClean="0">
                <a:solidFill>
                  <a:srgbClr val="0000FF"/>
                </a:solidFill>
              </a:rPr>
              <a:t>TRU involves a fundamental shift in perspective, from teacher-centered to student-centered. </a:t>
            </a:r>
          </a:p>
        </p:txBody>
      </p:sp>
      <p:sp>
        <p:nvSpPr>
          <p:cNvPr id="4" name="Rectangle 3"/>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81428" y="3193379"/>
            <a:ext cx="7826395" cy="2862322"/>
          </a:xfrm>
          <a:prstGeom prst="rect">
            <a:avLst/>
          </a:prstGeom>
          <a:noFill/>
        </p:spPr>
        <p:txBody>
          <a:bodyPr wrap="square" rtlCol="0">
            <a:spAutoFit/>
          </a:bodyPr>
          <a:lstStyle/>
          <a:p>
            <a:pPr marL="0" lvl="1"/>
            <a:r>
              <a:rPr lang="en-US" sz="3600" dirty="0" smtClean="0"/>
              <a:t>The key question is </a:t>
            </a:r>
            <a:r>
              <a:rPr lang="en-US" sz="3600" i="1" dirty="0" smtClean="0"/>
              <a:t>not:</a:t>
            </a:r>
            <a:r>
              <a:rPr lang="en-US" sz="3600" dirty="0" smtClean="0"/>
              <a:t> </a:t>
            </a:r>
          </a:p>
          <a:p>
            <a:pPr marL="0" lvl="1"/>
            <a:r>
              <a:rPr lang="en-US" sz="3600" dirty="0" smtClean="0"/>
              <a:t>“Do I like what the teacher is doing?”</a:t>
            </a:r>
          </a:p>
          <a:p>
            <a:pPr marL="0" lvl="1"/>
            <a:r>
              <a:rPr lang="en-US" sz="3600" dirty="0" smtClean="0"/>
              <a:t>It is:</a:t>
            </a:r>
          </a:p>
          <a:p>
            <a:pPr marL="0" lvl="1"/>
            <a:r>
              <a:rPr lang="en-US" sz="3600" dirty="0" smtClean="0"/>
              <a:t>“What does instruction feel like, from the point of view of the student?”</a:t>
            </a:r>
            <a:endParaRPr lang="en-US" sz="3600" dirty="0"/>
          </a:p>
        </p:txBody>
      </p:sp>
    </p:spTree>
    <p:extLst>
      <p:ext uri="{BB962C8B-B14F-4D97-AF65-F5344CB8AC3E}">
        <p14:creationId xmlns:p14="http://schemas.microsoft.com/office/powerpoint/2010/main" val="334937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14" y="371718"/>
            <a:ext cx="8496944" cy="722768"/>
          </a:xfrm>
          <a:solidFill>
            <a:srgbClr val="3D6DD5"/>
          </a:solidFill>
          <a:ln>
            <a:solidFill>
              <a:schemeClr val="tx2">
                <a:lumMod val="60000"/>
                <a:lumOff val="40000"/>
              </a:schemeClr>
            </a:solidFill>
          </a:ln>
        </p:spPr>
        <p:txBody>
          <a:bodyPr>
            <a:noAutofit/>
          </a:bodyPr>
          <a:lstStyle/>
          <a:p>
            <a:r>
              <a:rPr lang="en-US" sz="3200" dirty="0" smtClean="0">
                <a:solidFill>
                  <a:schemeClr val="bg1"/>
                </a:solidFill>
                <a:ea typeface="MS PGothic" panose="020B0600070205080204" pitchFamily="34" charset="-128"/>
                <a:cs typeface="Rockwell"/>
              </a:rPr>
              <a:t>Observe the Lesson Through a Student’s Eyes</a:t>
            </a:r>
            <a:endParaRPr lang="en-US" sz="3200" dirty="0">
              <a:solidFill>
                <a:schemeClr val="bg1"/>
              </a:solidFill>
              <a:ea typeface="MS PGothic" panose="020B0600070205080204" pitchFamily="34" charset="-128"/>
              <a:cs typeface="Rockwell"/>
            </a:endParaRPr>
          </a:p>
        </p:txBody>
      </p:sp>
      <p:sp>
        <p:nvSpPr>
          <p:cNvPr id="9" name="Rectangle 8"/>
          <p:cNvSpPr/>
          <p:nvPr/>
        </p:nvSpPr>
        <p:spPr>
          <a:xfrm>
            <a:off x="347001" y="1283402"/>
            <a:ext cx="1800199" cy="73543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mj-lt"/>
              </a:rPr>
              <a:t>The Content</a:t>
            </a:r>
            <a:endParaRPr lang="en-US" b="1" dirty="0">
              <a:latin typeface="+mj-lt"/>
            </a:endParaRPr>
          </a:p>
        </p:txBody>
      </p:sp>
      <p:sp>
        <p:nvSpPr>
          <p:cNvPr id="10" name="Rectangle 9"/>
          <p:cNvSpPr/>
          <p:nvPr/>
        </p:nvSpPr>
        <p:spPr>
          <a:xfrm>
            <a:off x="2147201" y="1283401"/>
            <a:ext cx="6696744" cy="735432"/>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spcBef>
                <a:spcPts val="1800"/>
              </a:spcBef>
              <a:buFont typeface="Arial"/>
              <a:buChar char="•"/>
            </a:pPr>
            <a:r>
              <a:rPr lang="en-US" dirty="0" smtClean="0">
                <a:solidFill>
                  <a:schemeClr val="tx1"/>
                </a:solidFill>
                <a:latin typeface="+mj-lt"/>
              </a:rPr>
              <a:t>What’s the big idea in this lesson?</a:t>
            </a:r>
          </a:p>
          <a:p>
            <a:pPr marL="342900" indent="-342900">
              <a:buFont typeface="Arial"/>
              <a:buChar char="•"/>
            </a:pPr>
            <a:r>
              <a:rPr lang="en-US" dirty="0" smtClean="0">
                <a:solidFill>
                  <a:schemeClr val="tx1"/>
                </a:solidFill>
                <a:latin typeface="+mj-lt"/>
              </a:rPr>
              <a:t>How does it connect to what I already know?</a:t>
            </a:r>
            <a:endParaRPr lang="en-US" sz="1600" dirty="0">
              <a:solidFill>
                <a:schemeClr val="tx1"/>
              </a:solidFill>
              <a:latin typeface="+mj-lt"/>
            </a:endParaRPr>
          </a:p>
        </p:txBody>
      </p:sp>
      <p:sp>
        <p:nvSpPr>
          <p:cNvPr id="11" name="Rectangle 10"/>
          <p:cNvSpPr/>
          <p:nvPr/>
        </p:nvSpPr>
        <p:spPr>
          <a:xfrm>
            <a:off x="347001" y="2232107"/>
            <a:ext cx="1800200" cy="94025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mj-lt"/>
              </a:rPr>
              <a:t>Cognitive Demand</a:t>
            </a:r>
            <a:endParaRPr lang="en-US" b="1" dirty="0">
              <a:latin typeface="+mj-lt"/>
            </a:endParaRPr>
          </a:p>
        </p:txBody>
      </p:sp>
      <p:sp>
        <p:nvSpPr>
          <p:cNvPr id="12" name="Rectangle 11"/>
          <p:cNvSpPr/>
          <p:nvPr/>
        </p:nvSpPr>
        <p:spPr>
          <a:xfrm>
            <a:off x="2147201" y="2233583"/>
            <a:ext cx="6696744" cy="93877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dirty="0">
                <a:solidFill>
                  <a:schemeClr val="tx1"/>
                </a:solidFill>
                <a:latin typeface="+mj-lt"/>
              </a:rPr>
              <a:t>How long </a:t>
            </a:r>
            <a:r>
              <a:rPr lang="en-US" dirty="0" smtClean="0">
                <a:solidFill>
                  <a:schemeClr val="tx1"/>
                </a:solidFill>
                <a:latin typeface="+mj-lt"/>
              </a:rPr>
              <a:t>am I given to think, and to make sense of things?</a:t>
            </a:r>
            <a:endParaRPr lang="en-US" dirty="0">
              <a:solidFill>
                <a:schemeClr val="tx1"/>
              </a:solidFill>
              <a:latin typeface="+mj-lt"/>
            </a:endParaRPr>
          </a:p>
          <a:p>
            <a:pPr marL="342900" indent="-342900">
              <a:buFont typeface="Arial"/>
              <a:buChar char="•"/>
            </a:pPr>
            <a:r>
              <a:rPr lang="en-US" dirty="0" smtClean="0">
                <a:solidFill>
                  <a:schemeClr val="tx1"/>
                </a:solidFill>
                <a:latin typeface="+mj-lt"/>
              </a:rPr>
              <a:t>What happens when I get stuck?</a:t>
            </a:r>
            <a:endParaRPr lang="en-US" dirty="0">
              <a:solidFill>
                <a:schemeClr val="tx1"/>
              </a:solidFill>
              <a:latin typeface="+mj-lt"/>
            </a:endParaRPr>
          </a:p>
          <a:p>
            <a:pPr marL="342900" indent="-342900">
              <a:buFont typeface="Arial"/>
              <a:buChar char="•"/>
            </a:pPr>
            <a:r>
              <a:rPr lang="en-US" dirty="0" smtClean="0">
                <a:solidFill>
                  <a:schemeClr val="tx1"/>
                </a:solidFill>
                <a:latin typeface="+mj-lt"/>
              </a:rPr>
              <a:t>Am I invited to explain things, or just give answers?</a:t>
            </a:r>
            <a:endParaRPr lang="en-US" dirty="0">
              <a:solidFill>
                <a:schemeClr val="tx1"/>
              </a:solidFill>
              <a:latin typeface="+mj-lt"/>
            </a:endParaRPr>
          </a:p>
        </p:txBody>
      </p:sp>
      <p:sp>
        <p:nvSpPr>
          <p:cNvPr id="13" name="Rectangle 12"/>
          <p:cNvSpPr/>
          <p:nvPr/>
        </p:nvSpPr>
        <p:spPr>
          <a:xfrm>
            <a:off x="347001" y="3364287"/>
            <a:ext cx="1800200" cy="76977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mj-lt"/>
              </a:rPr>
              <a:t>Equitable Access to Content</a:t>
            </a:r>
            <a:endParaRPr lang="en-US" b="1" dirty="0">
              <a:latin typeface="+mj-lt"/>
            </a:endParaRPr>
          </a:p>
        </p:txBody>
      </p:sp>
      <p:sp>
        <p:nvSpPr>
          <p:cNvPr id="15" name="Rectangle 14"/>
          <p:cNvSpPr/>
          <p:nvPr/>
        </p:nvSpPr>
        <p:spPr>
          <a:xfrm>
            <a:off x="347001" y="4357184"/>
            <a:ext cx="1800200" cy="9166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mj-lt"/>
              </a:rPr>
              <a:t>Agency, Ownership, and Identity</a:t>
            </a:r>
            <a:endParaRPr lang="en-US" b="1" dirty="0">
              <a:latin typeface="+mj-lt"/>
            </a:endParaRPr>
          </a:p>
        </p:txBody>
      </p:sp>
      <p:sp>
        <p:nvSpPr>
          <p:cNvPr id="16" name="Rectangle 15"/>
          <p:cNvSpPr/>
          <p:nvPr/>
        </p:nvSpPr>
        <p:spPr>
          <a:xfrm>
            <a:off x="2147201" y="4355705"/>
            <a:ext cx="6696744" cy="918102"/>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dirty="0" smtClean="0">
                <a:solidFill>
                  <a:schemeClr val="tx1"/>
                </a:solidFill>
                <a:latin typeface="+mj-lt"/>
              </a:rPr>
              <a:t>What opportunities do I have to explain my ideas? In what ways are they built on?</a:t>
            </a:r>
            <a:endParaRPr lang="en-US" dirty="0">
              <a:solidFill>
                <a:schemeClr val="tx1"/>
              </a:solidFill>
              <a:latin typeface="+mj-lt"/>
            </a:endParaRPr>
          </a:p>
          <a:p>
            <a:pPr marL="342900" indent="-342900">
              <a:buFont typeface="Arial"/>
              <a:buChar char="•"/>
            </a:pPr>
            <a:r>
              <a:rPr lang="en-US" dirty="0" smtClean="0">
                <a:solidFill>
                  <a:schemeClr val="tx1"/>
                </a:solidFill>
                <a:latin typeface="+mj-lt"/>
              </a:rPr>
              <a:t>How am I recognized as being capable and able to contribute?</a:t>
            </a:r>
            <a:endParaRPr lang="en-US" dirty="0">
              <a:solidFill>
                <a:schemeClr val="tx1"/>
              </a:solidFill>
              <a:latin typeface="+mj-lt"/>
            </a:endParaRPr>
          </a:p>
        </p:txBody>
      </p:sp>
      <p:sp>
        <p:nvSpPr>
          <p:cNvPr id="20" name="Rectangle 19"/>
          <p:cNvSpPr/>
          <p:nvPr/>
        </p:nvSpPr>
        <p:spPr>
          <a:xfrm>
            <a:off x="347001" y="5483732"/>
            <a:ext cx="1800200" cy="10081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mj-lt"/>
              </a:rPr>
              <a:t>Formative Assessment</a:t>
            </a:r>
            <a:endParaRPr lang="en-US" b="1" dirty="0">
              <a:latin typeface="+mj-lt"/>
            </a:endParaRPr>
          </a:p>
        </p:txBody>
      </p:sp>
      <p:sp>
        <p:nvSpPr>
          <p:cNvPr id="21" name="Rectangle 20"/>
          <p:cNvSpPr/>
          <p:nvPr/>
        </p:nvSpPr>
        <p:spPr>
          <a:xfrm>
            <a:off x="2147201" y="5483731"/>
            <a:ext cx="6696744" cy="100811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dirty="0" smtClean="0">
                <a:solidFill>
                  <a:schemeClr val="tx1"/>
                </a:solidFill>
                <a:latin typeface="+mj-lt"/>
              </a:rPr>
              <a:t>How is my thinking included in classroom discussions?</a:t>
            </a:r>
          </a:p>
          <a:p>
            <a:pPr marL="342900" indent="-342900">
              <a:buFont typeface="Arial"/>
              <a:buChar char="•"/>
            </a:pPr>
            <a:r>
              <a:rPr lang="en-US" dirty="0" smtClean="0">
                <a:solidFill>
                  <a:schemeClr val="tx1"/>
                </a:solidFill>
                <a:latin typeface="+mj-lt"/>
              </a:rPr>
              <a:t>Does instruction respond to my ideas and help me think more deeply?</a:t>
            </a:r>
            <a:endParaRPr lang="en-US" dirty="0">
              <a:solidFill>
                <a:schemeClr val="tx1"/>
              </a:solidFill>
              <a:latin typeface="+mj-lt"/>
            </a:endParaRPr>
          </a:p>
        </p:txBody>
      </p:sp>
      <p:sp>
        <p:nvSpPr>
          <p:cNvPr id="17" name="Rectangle 16"/>
          <p:cNvSpPr/>
          <p:nvPr/>
        </p:nvSpPr>
        <p:spPr>
          <a:xfrm>
            <a:off x="2147201" y="3367239"/>
            <a:ext cx="6696744" cy="766518"/>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smtClean="0">
                <a:solidFill>
                  <a:schemeClr val="tx1"/>
                </a:solidFill>
                <a:latin typeface="+mj-lt"/>
              </a:rPr>
              <a:t>Do </a:t>
            </a:r>
            <a:r>
              <a:rPr lang="en-US" dirty="0" smtClean="0">
                <a:solidFill>
                  <a:schemeClr val="tx1"/>
                </a:solidFill>
                <a:latin typeface="+mj-lt"/>
              </a:rPr>
              <a:t>I get to participate in meaningful math learning?</a:t>
            </a:r>
          </a:p>
          <a:p>
            <a:pPr marL="342900" indent="-342900">
              <a:buFont typeface="Arial"/>
              <a:buChar char="•"/>
            </a:pPr>
            <a:r>
              <a:rPr lang="en-US" dirty="0" smtClean="0">
                <a:solidFill>
                  <a:schemeClr val="tx1"/>
                </a:solidFill>
                <a:latin typeface="+mj-lt"/>
              </a:rPr>
              <a:t>Can I hide or be </a:t>
            </a:r>
            <a:r>
              <a:rPr lang="en-US" dirty="0">
                <a:solidFill>
                  <a:schemeClr val="tx1"/>
                </a:solidFill>
                <a:latin typeface="+mj-lt"/>
              </a:rPr>
              <a:t>i</a:t>
            </a:r>
            <a:r>
              <a:rPr lang="en-US" dirty="0" smtClean="0">
                <a:solidFill>
                  <a:schemeClr val="tx1"/>
                </a:solidFill>
                <a:latin typeface="+mj-lt"/>
              </a:rPr>
              <a:t>gnored? In what ways am I kept engaged?</a:t>
            </a:r>
            <a:endParaRPr lang="en-US" dirty="0">
              <a:solidFill>
                <a:schemeClr val="tx1"/>
              </a:solidFill>
              <a:latin typeface="+mj-lt"/>
            </a:endParaRPr>
          </a:p>
        </p:txBody>
      </p:sp>
      <p:sp>
        <p:nvSpPr>
          <p:cNvPr id="14" name="Rectangle 1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675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20" grpId="0" animBg="1"/>
      <p:bldP spid="21"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175" y="317416"/>
            <a:ext cx="7772400" cy="992180"/>
          </a:xfrm>
        </p:spPr>
        <p:txBody>
          <a:bodyPr/>
          <a:lstStyle/>
          <a:p>
            <a:r>
              <a:rPr lang="en-US" smtClean="0"/>
              <a:t>Four central </a:t>
            </a:r>
            <a:r>
              <a:rPr lang="en-US" dirty="0" smtClean="0"/>
              <a:t>points about TRU:</a:t>
            </a:r>
            <a:endParaRPr lang="en-US" dirty="0"/>
          </a:p>
        </p:txBody>
      </p:sp>
      <p:sp>
        <p:nvSpPr>
          <p:cNvPr id="3" name="Subtitle 2"/>
          <p:cNvSpPr>
            <a:spLocks noGrp="1"/>
          </p:cNvSpPr>
          <p:nvPr>
            <p:ph type="subTitle" idx="1"/>
          </p:nvPr>
        </p:nvSpPr>
        <p:spPr>
          <a:xfrm>
            <a:off x="245534" y="1241862"/>
            <a:ext cx="8670063" cy="2381871"/>
          </a:xfrm>
        </p:spPr>
        <p:txBody>
          <a:bodyPr>
            <a:noAutofit/>
          </a:bodyPr>
          <a:lstStyle/>
          <a:p>
            <a:pPr marL="742950" indent="-742950" algn="l">
              <a:buFont typeface="+mj-lt"/>
              <a:buAutoNum type="arabicPeriod" startAt="3"/>
            </a:pPr>
            <a:r>
              <a:rPr lang="en-US" sz="3600" b="1" dirty="0" smtClean="0">
                <a:solidFill>
                  <a:srgbClr val="0000FF"/>
                </a:solidFill>
              </a:rPr>
              <a:t>There  are no “thou </a:t>
            </a:r>
            <a:r>
              <a:rPr lang="en-US" sz="3600" b="1" dirty="0" err="1" smtClean="0">
                <a:solidFill>
                  <a:srgbClr val="0000FF"/>
                </a:solidFill>
              </a:rPr>
              <a:t>shalts</a:t>
            </a:r>
            <a:r>
              <a:rPr lang="en-US" sz="3600" b="1" dirty="0" smtClean="0">
                <a:solidFill>
                  <a:srgbClr val="0000FF"/>
                </a:solidFill>
              </a:rPr>
              <a:t>” in TRU.  TRU does not tell you how to teach, because there are many different ways to be an effective teacher. </a:t>
            </a:r>
          </a:p>
        </p:txBody>
      </p:sp>
      <p:sp>
        <p:nvSpPr>
          <p:cNvPr id="4" name="Rectangle 3"/>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01599" y="3502657"/>
            <a:ext cx="8142401" cy="2862322"/>
          </a:xfrm>
          <a:prstGeom prst="rect">
            <a:avLst/>
          </a:prstGeom>
          <a:noFill/>
        </p:spPr>
        <p:txBody>
          <a:bodyPr wrap="square" rtlCol="0">
            <a:spAutoFit/>
          </a:bodyPr>
          <a:lstStyle/>
          <a:p>
            <a:pPr marL="0" lvl="1"/>
            <a:r>
              <a:rPr lang="en-US" sz="3600" dirty="0"/>
              <a:t>TRU serves to </a:t>
            </a:r>
            <a:r>
              <a:rPr lang="en-US" sz="3600" i="1" dirty="0"/>
              <a:t>problematize</a:t>
            </a:r>
            <a:r>
              <a:rPr lang="en-US" sz="3600" dirty="0"/>
              <a:t> instruction. That is: Asking, “how am I doing along this dimension; how can I improve?” can lead to richer instruction without imposing a particular style or norms on teachers</a:t>
            </a:r>
            <a:r>
              <a:rPr lang="en-US" sz="3600" dirty="0" smtClean="0"/>
              <a:t>.</a:t>
            </a:r>
            <a:endParaRPr lang="en-US" sz="3600" dirty="0"/>
          </a:p>
        </p:txBody>
      </p:sp>
    </p:spTree>
    <p:extLst>
      <p:ext uri="{BB962C8B-B14F-4D97-AF65-F5344CB8AC3E}">
        <p14:creationId xmlns:p14="http://schemas.microsoft.com/office/powerpoint/2010/main" val="588002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497" y="577030"/>
            <a:ext cx="7772400" cy="811985"/>
          </a:xfrm>
        </p:spPr>
        <p:txBody>
          <a:bodyPr>
            <a:noAutofit/>
          </a:bodyPr>
          <a:lstStyle/>
          <a:p>
            <a:r>
              <a:rPr lang="en-US" sz="4000" dirty="0" smtClean="0"/>
              <a:t>Four </a:t>
            </a:r>
            <a:r>
              <a:rPr lang="en-US" sz="4000" dirty="0"/>
              <a:t>central points about TRU:</a:t>
            </a:r>
            <a:endParaRPr lang="en-US" sz="4000" dirty="0">
              <a:solidFill>
                <a:srgbClr val="000000"/>
              </a:solidFill>
              <a:latin typeface="+mn-lt"/>
              <a:cs typeface="Arial"/>
            </a:endParaRPr>
          </a:p>
        </p:txBody>
      </p:sp>
      <p:sp>
        <p:nvSpPr>
          <p:cNvPr id="3" name="Subtitle 2"/>
          <p:cNvSpPr>
            <a:spLocks noGrp="1"/>
          </p:cNvSpPr>
          <p:nvPr>
            <p:ph type="subTitle" idx="1"/>
          </p:nvPr>
        </p:nvSpPr>
        <p:spPr>
          <a:xfrm>
            <a:off x="287868" y="1452478"/>
            <a:ext cx="8602132" cy="712068"/>
          </a:xfrm>
        </p:spPr>
        <p:txBody>
          <a:bodyPr>
            <a:normAutofit/>
          </a:bodyPr>
          <a:lstStyle/>
          <a:p>
            <a:pPr algn="l"/>
            <a:r>
              <a:rPr lang="en-US" sz="4000" b="1" dirty="0" smtClean="0">
                <a:solidFill>
                  <a:srgbClr val="0000FF"/>
                </a:solidFill>
                <a:latin typeface="+mn-lt"/>
                <a:cs typeface="Arial"/>
              </a:rPr>
              <a:t>4.	  TRU is NOT a tool or set of tools. </a:t>
            </a: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11901" y="2073075"/>
            <a:ext cx="8267008" cy="4401205"/>
          </a:xfrm>
          <a:prstGeom prst="rect">
            <a:avLst/>
          </a:prstGeom>
          <a:noFill/>
        </p:spPr>
        <p:txBody>
          <a:bodyPr wrap="square" rtlCol="0">
            <a:spAutoFit/>
          </a:bodyPr>
          <a:lstStyle/>
          <a:p>
            <a:pPr lvl="1"/>
            <a:r>
              <a:rPr lang="en-US" sz="4000" dirty="0">
                <a:solidFill>
                  <a:srgbClr val="000000"/>
                </a:solidFill>
                <a:cs typeface="Arial"/>
              </a:rPr>
              <a:t>TRU is a perspective regarding what counts in instruction, and  </a:t>
            </a:r>
          </a:p>
          <a:p>
            <a:pPr lvl="1"/>
            <a:r>
              <a:rPr lang="en-US" sz="4000" dirty="0">
                <a:solidFill>
                  <a:srgbClr val="0000FF"/>
                </a:solidFill>
              </a:rPr>
              <a:t>TRU provides a language for talking about instruction in powerful ways. </a:t>
            </a:r>
          </a:p>
          <a:p>
            <a:pPr lvl="1"/>
            <a:r>
              <a:rPr lang="en-US" sz="4000" dirty="0"/>
              <a:t>With this understanding, you can make use of any productive tools wisely</a:t>
            </a:r>
            <a:r>
              <a:rPr lang="en-US" sz="4000" dirty="0" smtClean="0"/>
              <a:t>.</a:t>
            </a:r>
            <a:endParaRPr lang="en-US" sz="4000" dirty="0"/>
          </a:p>
        </p:txBody>
      </p:sp>
    </p:spTree>
    <p:extLst>
      <p:ext uri="{BB962C8B-B14F-4D97-AF65-F5344CB8AC3E}">
        <p14:creationId xmlns:p14="http://schemas.microsoft.com/office/powerpoint/2010/main" val="73578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248" y="1426896"/>
            <a:ext cx="7772400" cy="953601"/>
          </a:xfrm>
        </p:spPr>
        <p:txBody>
          <a:bodyPr>
            <a:normAutofit/>
          </a:bodyPr>
          <a:lstStyle/>
          <a:p>
            <a:r>
              <a:rPr lang="en-US" sz="4000" dirty="0" smtClean="0">
                <a:solidFill>
                  <a:srgbClr val="0000FF"/>
                </a:solidFill>
              </a:rPr>
              <a:t>But we have tools, of course</a:t>
            </a:r>
            <a:r>
              <a:rPr lang="mr-IN" sz="4000" dirty="0" smtClean="0">
                <a:solidFill>
                  <a:srgbClr val="0000FF"/>
                </a:solidFill>
              </a:rPr>
              <a:t>…</a:t>
            </a:r>
            <a:endParaRPr lang="en-US" sz="4000" dirty="0">
              <a:solidFill>
                <a:srgbClr val="0000FF"/>
              </a:solidFill>
            </a:endParaRPr>
          </a:p>
        </p:txBody>
      </p:sp>
      <p:sp>
        <p:nvSpPr>
          <p:cNvPr id="3" name="Subtitle 2"/>
          <p:cNvSpPr>
            <a:spLocks noGrp="1"/>
          </p:cNvSpPr>
          <p:nvPr>
            <p:ph type="subTitle" idx="1"/>
          </p:nvPr>
        </p:nvSpPr>
        <p:spPr>
          <a:xfrm>
            <a:off x="413490" y="2878372"/>
            <a:ext cx="8187916" cy="3315803"/>
          </a:xfrm>
        </p:spPr>
        <p:txBody>
          <a:bodyPr>
            <a:noAutofit/>
          </a:bodyPr>
          <a:lstStyle/>
          <a:p>
            <a:r>
              <a:rPr lang="en-US" sz="4000" dirty="0" smtClean="0">
                <a:solidFill>
                  <a:schemeClr val="tx1"/>
                </a:solidFill>
              </a:rPr>
              <a:t>See</a:t>
            </a:r>
          </a:p>
          <a:p>
            <a:r>
              <a:rPr lang="en-US" sz="4000" dirty="0" smtClean="0">
                <a:solidFill>
                  <a:srgbClr val="0000FF"/>
                </a:solidFill>
              </a:rPr>
              <a:t>http://</a:t>
            </a:r>
            <a:r>
              <a:rPr lang="en-US" sz="4000" dirty="0" err="1" smtClean="0">
                <a:solidFill>
                  <a:srgbClr val="0000FF"/>
                </a:solidFill>
              </a:rPr>
              <a:t>map.mathshell.org</a:t>
            </a:r>
            <a:endParaRPr lang="en-US" sz="4000" dirty="0" smtClean="0">
              <a:solidFill>
                <a:srgbClr val="0000FF"/>
              </a:solidFill>
            </a:endParaRPr>
          </a:p>
          <a:p>
            <a:r>
              <a:rPr lang="en-US" sz="4000" dirty="0" smtClean="0">
                <a:solidFill>
                  <a:schemeClr val="tx1"/>
                </a:solidFill>
              </a:rPr>
              <a:t>for evidence, and for most of the tools I’ll show you when discussing Q2.</a:t>
            </a:r>
            <a:endParaRPr lang="en-US" sz="4000" dirty="0">
              <a:solidFill>
                <a:schemeClr val="tx1"/>
              </a:solidFill>
            </a:endParaRPr>
          </a:p>
        </p:txBody>
      </p:sp>
      <p:sp>
        <p:nvSpPr>
          <p:cNvPr id="5" name="Rectangle 4"/>
          <p:cNvSpPr/>
          <p:nvPr/>
        </p:nvSpPr>
        <p:spPr>
          <a:xfrm>
            <a:off x="134810" y="194733"/>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203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5229" y="504521"/>
            <a:ext cx="8509039" cy="5869272"/>
          </a:xfrm>
          <a:prstGeom prst="rect">
            <a:avLst/>
          </a:prstGeom>
        </p:spPr>
      </p:pic>
    </p:spTree>
    <p:extLst>
      <p:ext uri="{BB962C8B-B14F-4D97-AF65-F5344CB8AC3E}">
        <p14:creationId xmlns:p14="http://schemas.microsoft.com/office/powerpoint/2010/main" val="160505203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nvSpPr>
        <p:spPr bwMode="auto">
          <a:xfrm>
            <a:off x="329937" y="444994"/>
            <a:ext cx="8506371" cy="1228023"/>
          </a:xfrm>
          <a:prstGeom prst="rect">
            <a:avLst/>
          </a:prstGeom>
          <a:solidFill>
            <a:srgbClr val="3665AA"/>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a:ext>
          </a:extLst>
        </p:spPr>
        <p:txBody>
          <a:bodyPr vert="horz" wrap="square" lIns="91440" tIns="45720" rIns="91440" bIns="45720" numCol="1" anchor="ctr" anchorCtr="0" compatLnSpc="1">
            <a:prstTxWarp prst="textNoShape">
              <a:avLst/>
            </a:prstTxWarp>
            <a:noAutofit/>
          </a:bodyPr>
          <a:lstStyle/>
          <a:p>
            <a:pPr marL="0" marR="0" algn="ctr" fontAlgn="base">
              <a:spcBef>
                <a:spcPts val="0"/>
              </a:spcBef>
              <a:spcAft>
                <a:spcPts val="0"/>
              </a:spcAft>
            </a:pPr>
            <a:r>
              <a:rPr lang="en-US" sz="4000" dirty="0" smtClean="0">
                <a:solidFill>
                  <a:srgbClr val="FFFFFF"/>
                </a:solidFill>
                <a:effectLst/>
                <a:latin typeface="Arial"/>
                <a:ea typeface="ＭＳ 明朝"/>
                <a:cs typeface="Arial"/>
              </a:rPr>
              <a:t>Question 2:</a:t>
            </a:r>
          </a:p>
        </p:txBody>
      </p:sp>
      <p:sp>
        <p:nvSpPr>
          <p:cNvPr id="8" name="Rectangle 7"/>
          <p:cNvSpPr/>
          <p:nvPr/>
        </p:nvSpPr>
        <p:spPr>
          <a:xfrm>
            <a:off x="134810" y="211667"/>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02188" y="2664646"/>
            <a:ext cx="8161867" cy="2554545"/>
          </a:xfrm>
          <a:prstGeom prst="rect">
            <a:avLst/>
          </a:prstGeom>
          <a:noFill/>
        </p:spPr>
        <p:txBody>
          <a:bodyPr wrap="square" rtlCol="0">
            <a:spAutoFit/>
          </a:bodyPr>
          <a:lstStyle/>
          <a:p>
            <a:pPr algn="ctr"/>
            <a:r>
              <a:rPr lang="en-US" sz="4000" dirty="0"/>
              <a:t>How can we support teachers in developing the knowledge and skills that enable them to craft such learning environments? </a:t>
            </a:r>
          </a:p>
        </p:txBody>
      </p:sp>
    </p:spTree>
    <p:extLst>
      <p:ext uri="{BB962C8B-B14F-4D97-AF65-F5344CB8AC3E}">
        <p14:creationId xmlns:p14="http://schemas.microsoft.com/office/powerpoint/2010/main" val="1239533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47207"/>
            <a:ext cx="8229600" cy="6169705"/>
          </a:xfrm>
        </p:spPr>
        <p:txBody>
          <a:bodyPr>
            <a:noAutofit/>
          </a:bodyPr>
          <a:lstStyle/>
          <a:p>
            <a:r>
              <a:rPr lang="en-US" sz="4000" dirty="0" smtClean="0">
                <a:latin typeface="+mn-lt"/>
              </a:rPr>
              <a:t>I will first focus on some available tools, and then describe a strategy (and some more tools) we </a:t>
            </a:r>
            <a:r>
              <a:rPr lang="en-US" sz="4000" smtClean="0">
                <a:latin typeface="+mn-lt"/>
              </a:rPr>
              <a:t>are implementing.</a:t>
            </a:r>
            <a:endParaRPr lang="en-US" sz="4000" dirty="0">
              <a:latin typeface="+mn-lt"/>
            </a:endParaRP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93804076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3718" y="3519085"/>
            <a:ext cx="8446177" cy="1470025"/>
          </a:xfrm>
        </p:spPr>
        <p:txBody>
          <a:bodyPr>
            <a:normAutofit fontScale="90000"/>
          </a:bodyPr>
          <a:lstStyle/>
          <a:p>
            <a:r>
              <a:rPr lang="en-US" dirty="0" smtClean="0">
                <a:latin typeface="+mn-lt"/>
                <a:cs typeface="Gotham-Book"/>
              </a:rPr>
              <a:t>The Mathematics Assessment Project has produced 100 </a:t>
            </a:r>
            <a:br>
              <a:rPr lang="en-US" dirty="0" smtClean="0">
                <a:latin typeface="+mn-lt"/>
                <a:cs typeface="Gotham-Book"/>
              </a:rPr>
            </a:br>
            <a:r>
              <a:rPr lang="en-US" dirty="0" smtClean="0">
                <a:latin typeface="+mn-lt"/>
                <a:cs typeface="Gotham-Book"/>
              </a:rPr>
              <a:t>“Formative Assessment Lessons” </a:t>
            </a:r>
            <a:br>
              <a:rPr lang="en-US" dirty="0" smtClean="0">
                <a:latin typeface="+mn-lt"/>
                <a:cs typeface="Gotham-Book"/>
              </a:rPr>
            </a:br>
            <a:r>
              <a:rPr lang="en-US" dirty="0" smtClean="0">
                <a:latin typeface="+mn-lt"/>
                <a:cs typeface="Gotham-Book"/>
              </a:rPr>
              <a:t>(FALs) to help teachers engage in “diagnostic teaching.”</a:t>
            </a:r>
            <a:endParaRPr lang="en-US" dirty="0">
              <a:latin typeface="+mn-lt"/>
            </a:endParaRPr>
          </a:p>
        </p:txBody>
      </p:sp>
      <p:sp>
        <p:nvSpPr>
          <p:cNvPr id="6" name="Title 1"/>
          <p:cNvSpPr txBox="1">
            <a:spLocks/>
          </p:cNvSpPr>
          <p:nvPr/>
        </p:nvSpPr>
        <p:spPr>
          <a:xfrm>
            <a:off x="314253" y="841234"/>
            <a:ext cx="8516356" cy="1377473"/>
          </a:xfrm>
          <a:prstGeom prst="rect">
            <a:avLst/>
          </a:prstGeom>
          <a:solidFill>
            <a:srgbClr val="3665AA"/>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cs typeface="Gotham-Book"/>
              </a:rPr>
              <a:t>Tools to Support </a:t>
            </a:r>
          </a:p>
          <a:p>
            <a:r>
              <a:rPr lang="en-US" sz="3600" dirty="0" smtClean="0">
                <a:solidFill>
                  <a:schemeClr val="bg1"/>
                </a:solidFill>
                <a:cs typeface="Gotham-Book"/>
              </a:rPr>
              <a:t>Powerful Classroom Instruction</a:t>
            </a:r>
            <a:endParaRPr lang="en-US" sz="3600" dirty="0">
              <a:solidFill>
                <a:schemeClr val="bg1"/>
              </a:solidFill>
              <a:cs typeface="Arial"/>
            </a:endParaRP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326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818368"/>
            <a:ext cx="7772400" cy="1470025"/>
          </a:xfrm>
        </p:spPr>
        <p:txBody>
          <a:bodyPr>
            <a:normAutofit/>
          </a:bodyPr>
          <a:lstStyle/>
          <a:p>
            <a:r>
              <a:rPr lang="en-US" dirty="0" smtClean="0">
                <a:solidFill>
                  <a:srgbClr val="0000FF"/>
                </a:solidFill>
                <a:latin typeface="+mn-lt"/>
              </a:rPr>
              <a:t>There have been more than 7,000,000 lesson downloads.</a:t>
            </a:r>
            <a:endParaRPr lang="en-US" dirty="0">
              <a:latin typeface="+mn-lt"/>
            </a:endParaRPr>
          </a:p>
        </p:txBody>
      </p:sp>
      <p:sp>
        <p:nvSpPr>
          <p:cNvPr id="2" name="Subtitle 1"/>
          <p:cNvSpPr>
            <a:spLocks noGrp="1"/>
          </p:cNvSpPr>
          <p:nvPr>
            <p:ph type="subTitle" idx="1"/>
          </p:nvPr>
        </p:nvSpPr>
        <p:spPr>
          <a:xfrm>
            <a:off x="1371600" y="3574143"/>
            <a:ext cx="6400800" cy="1752600"/>
          </a:xfrm>
        </p:spPr>
        <p:txBody>
          <a:bodyPr>
            <a:normAutofit lnSpcReduction="10000"/>
          </a:bodyPr>
          <a:lstStyle/>
          <a:p>
            <a:r>
              <a:rPr lang="en-US" sz="4000" dirty="0" smtClean="0">
                <a:solidFill>
                  <a:schemeClr val="tx1"/>
                </a:solidFill>
              </a:rPr>
              <a:t>I’m going to race through one 2 ½-day lesson to give you a sense of it.</a:t>
            </a:r>
            <a:endParaRPr lang="en-US" sz="4000" dirty="0">
              <a:solidFill>
                <a:schemeClr val="tx1"/>
              </a:solidFill>
            </a:endParaRP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7752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Mismatched timescales and priorities</a:t>
            </a:r>
            <a:endParaRPr lang="en-US" sz="3600" dirty="0"/>
          </a:p>
        </p:txBody>
      </p:sp>
      <p:sp>
        <p:nvSpPr>
          <p:cNvPr id="3" name="Content Placeholder 2"/>
          <p:cNvSpPr>
            <a:spLocks noGrp="1"/>
          </p:cNvSpPr>
          <p:nvPr>
            <p:ph idx="1"/>
          </p:nvPr>
        </p:nvSpPr>
        <p:spPr/>
        <p:txBody>
          <a:bodyPr>
            <a:normAutofit fontScale="92500"/>
          </a:bodyPr>
          <a:lstStyle/>
          <a:p>
            <a:pPr marL="0" indent="0">
              <a:buNone/>
            </a:pPr>
            <a:r>
              <a:rPr lang="en-US" dirty="0" smtClean="0"/>
              <a:t>Ministers change year by year</a:t>
            </a:r>
          </a:p>
          <a:p>
            <a:r>
              <a:rPr lang="en-US" b="0" dirty="0" smtClean="0"/>
              <a:t>They each want to “make their mark”</a:t>
            </a:r>
          </a:p>
          <a:p>
            <a:r>
              <a:rPr lang="en-US" b="0" dirty="0"/>
              <a:t>They will be long </a:t>
            </a:r>
            <a:r>
              <a:rPr lang="en-US" b="0" dirty="0" smtClean="0"/>
              <a:t>gone by the time implementation happens and evaluations come in, so</a:t>
            </a:r>
          </a:p>
          <a:p>
            <a:pPr marL="0" indent="0">
              <a:buNone/>
            </a:pPr>
            <a:r>
              <a:rPr lang="en-US" dirty="0" smtClean="0"/>
              <a:t>The </a:t>
            </a:r>
            <a:r>
              <a:rPr lang="en-US" dirty="0" smtClean="0">
                <a:solidFill>
                  <a:srgbClr val="FF0000"/>
                </a:solidFill>
              </a:rPr>
              <a:t>surface plausibility </a:t>
            </a:r>
            <a:r>
              <a:rPr lang="en-US" dirty="0" smtClean="0"/>
              <a:t>of an initiative is the key</a:t>
            </a:r>
            <a:r>
              <a:rPr lang="en-US" b="0" dirty="0" smtClean="0"/>
              <a:t>:</a:t>
            </a:r>
          </a:p>
          <a:p>
            <a:pPr lvl="1"/>
            <a:r>
              <a:rPr lang="en-US" b="0" dirty="0" smtClean="0"/>
              <a:t>Smaller class size – “common sense” but </a:t>
            </a:r>
            <a:r>
              <a:rPr lang="en-US" b="0" dirty="0" err="1" smtClean="0"/>
              <a:t>ineffective+expensive</a:t>
            </a:r>
            <a:endParaRPr lang="en-US" b="0" dirty="0" smtClean="0"/>
          </a:p>
          <a:p>
            <a:pPr lvl="1"/>
            <a:r>
              <a:rPr lang="en-US" b="0" dirty="0" smtClean="0"/>
              <a:t>Simpler examinations – “obvious” but tests are taught to, so </a:t>
            </a:r>
            <a:br>
              <a:rPr lang="en-US" b="0" dirty="0" smtClean="0"/>
            </a:br>
            <a:r>
              <a:rPr lang="en-US" dirty="0" smtClean="0">
                <a:solidFill>
                  <a:srgbClr val="FF0000"/>
                </a:solidFill>
              </a:rPr>
              <a:t>Short tasks &gt;&gt; Fragmented curriculum </a:t>
            </a:r>
            <a:br>
              <a:rPr lang="en-US" dirty="0" smtClean="0">
                <a:solidFill>
                  <a:srgbClr val="FF0000"/>
                </a:solidFill>
              </a:rPr>
            </a:br>
            <a:endParaRPr lang="en-US" dirty="0">
              <a:solidFill>
                <a:srgbClr val="FF0000"/>
              </a:solidFill>
            </a:endParaRPr>
          </a:p>
          <a:p>
            <a:pPr marL="0" indent="0">
              <a:buNone/>
            </a:pPr>
            <a:r>
              <a:rPr lang="en-US" dirty="0"/>
              <a:t>As in any research field improvement is a gradual process with a </a:t>
            </a:r>
            <a:r>
              <a:rPr lang="en-US" dirty="0" smtClean="0"/>
              <a:t>decade timescale</a:t>
            </a:r>
            <a:r>
              <a:rPr lang="en-US" dirty="0"/>
              <a:t> </a:t>
            </a:r>
            <a:r>
              <a:rPr lang="en-US" dirty="0" smtClean="0"/>
              <a:t>– </a:t>
            </a:r>
            <a:r>
              <a:rPr lang="en-US" b="0" dirty="0" smtClean="0">
                <a:solidFill>
                  <a:srgbClr val="FF0000"/>
                </a:solidFill>
              </a:rPr>
              <a:t>but one can</a:t>
            </a:r>
          </a:p>
          <a:p>
            <a:pPr marL="0" indent="0" algn="ctr">
              <a:buNone/>
            </a:pPr>
            <a:r>
              <a:rPr lang="en-US" dirty="0" smtClean="0">
                <a:solidFill>
                  <a:srgbClr val="FF0000"/>
                </a:solidFill>
              </a:rPr>
              <a:t>design long-term to deliver year-by-year successes</a:t>
            </a:r>
            <a:endParaRPr lang="en-US" dirty="0">
              <a:solidFill>
                <a:srgbClr val="FF0000"/>
              </a:solidFill>
            </a:endParaRPr>
          </a:p>
          <a:p>
            <a:endParaRPr lang="en-US" dirty="0"/>
          </a:p>
        </p:txBody>
      </p:sp>
    </p:spTree>
    <p:extLst>
      <p:ext uri="{BB962C8B-B14F-4D97-AF65-F5344CB8AC3E}">
        <p14:creationId xmlns:p14="http://schemas.microsoft.com/office/powerpoint/2010/main" val="355566807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pic>
        <p:nvPicPr>
          <p:cNvPr id="10957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17700" y="0"/>
            <a:ext cx="530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75287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 y="152400"/>
            <a:ext cx="8839200" cy="1143000"/>
          </a:xfrm>
        </p:spPr>
        <p:txBody>
          <a:bodyPr>
            <a:normAutofit fontScale="90000"/>
          </a:bodyPr>
          <a:lstStyle/>
          <a:p>
            <a:pPr algn="l" eaLnBrk="1" hangingPunct="1"/>
            <a:r>
              <a:rPr lang="en-US" sz="3600">
                <a:solidFill>
                  <a:srgbClr val="0000FF"/>
                </a:solidFill>
                <a:latin typeface="Arial" charset="0"/>
                <a:ea typeface="ＭＳ Ｐゴシック" charset="0"/>
                <a:cs typeface="ＭＳ Ｐゴシック" charset="0"/>
              </a:rPr>
              <a:t>Before the lesson devoted to this topic, we give a diagnostic problem as homework:</a:t>
            </a:r>
            <a:endParaRPr lang="en-US">
              <a:solidFill>
                <a:srgbClr val="0000FF"/>
              </a:solidFill>
              <a:latin typeface="Arial" charset="0"/>
              <a:ea typeface="ＭＳ Ｐゴシック" charset="0"/>
              <a:cs typeface="ＭＳ Ｐゴシック" charset="0"/>
            </a:endParaRPr>
          </a:p>
        </p:txBody>
      </p:sp>
      <p:pic>
        <p:nvPicPr>
          <p:cNvPr id="23245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38" y="1295400"/>
            <a:ext cx="8716962"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2454" name="Rectangle 6"/>
          <p:cNvSpPr>
            <a:spLocks noChangeArrowheads="1"/>
          </p:cNvSpPr>
          <p:nvPr/>
        </p:nvSpPr>
        <p:spPr bwMode="auto">
          <a:xfrm>
            <a:off x="1069975" y="6172200"/>
            <a:ext cx="700722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a:t>Describe what may have happened. Is the graph realistic? Explain. </a:t>
            </a:r>
          </a:p>
        </p:txBody>
      </p:sp>
      <p:sp>
        <p:nvSpPr>
          <p:cNvPr id="5" name="Rectangle 4"/>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175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24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0"/>
            <a:ext cx="90932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0354" name="Rectangle 3"/>
          <p:cNvSpPr>
            <a:spLocks noChangeArrowheads="1"/>
          </p:cNvSpPr>
          <p:nvPr/>
        </p:nvSpPr>
        <p:spPr bwMode="auto">
          <a:xfrm>
            <a:off x="104775" y="244475"/>
            <a:ext cx="8886825" cy="107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3200">
                <a:solidFill>
                  <a:srgbClr val="0000FF"/>
                </a:solidFill>
              </a:rPr>
              <a:t>We point to typical student misconceptions and offer suggestions about how to address them…</a:t>
            </a:r>
          </a:p>
        </p:txBody>
      </p:sp>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87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381000" y="2667000"/>
            <a:ext cx="8382000" cy="1143000"/>
          </a:xfrm>
        </p:spPr>
        <p:txBody>
          <a:bodyPr>
            <a:normAutofit fontScale="90000"/>
          </a:bodyPr>
          <a:lstStyle/>
          <a:p>
            <a:pPr eaLnBrk="1" hangingPunct="1"/>
            <a:r>
              <a:rPr lang="en-US" sz="4000">
                <a:solidFill>
                  <a:schemeClr val="tx1"/>
                </a:solidFill>
                <a:latin typeface="Arial" charset="0"/>
                <a:ea typeface="ＭＳ Ｐゴシック" charset="0"/>
                <a:cs typeface="ＭＳ Ｐゴシック" charset="0"/>
              </a:rPr>
              <a:t>The lesson itself </a:t>
            </a:r>
            <a:r>
              <a:rPr lang="en-US" sz="4000">
                <a:latin typeface="Arial" charset="0"/>
                <a:ea typeface="ＭＳ Ｐゴシック" charset="0"/>
                <a:cs typeface="ＭＳ Ｐゴシック" charset="0"/>
              </a:rPr>
              <a:t>begins with a diagnostic task…</a:t>
            </a:r>
            <a:endParaRPr lang="en-US" sz="5400">
              <a:latin typeface="Arial" charset="0"/>
              <a:ea typeface="ＭＳ Ｐゴシック" charset="0"/>
              <a:cs typeface="ＭＳ Ｐゴシック" charset="0"/>
            </a:endParaRPr>
          </a:p>
        </p:txBody>
      </p:sp>
      <p:sp>
        <p:nvSpPr>
          <p:cNvPr id="3" name="Rectangle 2"/>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03800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 y="277813"/>
            <a:ext cx="9029700" cy="605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59230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93900"/>
            <a:ext cx="8991600" cy="448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498" name="Rectangle 3"/>
          <p:cNvSpPr>
            <a:spLocks noGrp="1" noChangeArrowheads="1"/>
          </p:cNvSpPr>
          <p:nvPr>
            <p:ph type="title"/>
          </p:nvPr>
        </p:nvSpPr>
        <p:spPr/>
        <p:txBody>
          <a:bodyPr>
            <a:normAutofit fontScale="90000"/>
          </a:bodyPr>
          <a:lstStyle/>
          <a:p>
            <a:r>
              <a:rPr lang="en-US" sz="4000">
                <a:solidFill>
                  <a:srgbClr val="0000FF"/>
                </a:solidFill>
                <a:latin typeface="Arial" charset="0"/>
                <a:ea typeface="ＭＳ Ｐゴシック" charset="0"/>
                <a:cs typeface="ＭＳ Ｐゴシック" charset="0"/>
              </a:rPr>
              <a:t>Students are given the chance to annotate and explain</a:t>
            </a:r>
            <a:r>
              <a:rPr lang="en-US" sz="4000">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69276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9" name="Table 579"/>
          <p:cNvGraphicFramePr/>
          <p:nvPr>
            <p:extLst/>
          </p:nvPr>
        </p:nvGraphicFramePr>
        <p:xfrm>
          <a:off x="482600" y="1021102"/>
          <a:ext cx="8191498" cy="5410200"/>
        </p:xfrm>
        <a:graphic>
          <a:graphicData uri="http://schemas.openxmlformats.org/drawingml/2006/table">
            <a:tbl>
              <a:tblPr/>
              <a:tblGrid>
                <a:gridCol w="1499098"/>
                <a:gridCol w="1579406"/>
                <a:gridCol w="2489573"/>
                <a:gridCol w="2623421"/>
              </a:tblGrid>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3"/>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8"/>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9"/>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0"/>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1"/>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2"/>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3"/>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4"/>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5"/>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6"/>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7"/>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8"/>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9"/>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0"/>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1"/>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2"/>
                      <a:srcRect/>
                      <a:stretch>
                        <a:fillRect/>
                      </a:stretch>
                    </a:blipFill>
                  </a:tcPr>
                </a:tc>
              </a:tr>
            </a:tbl>
          </a:graphicData>
        </a:graphic>
      </p:graphicFrame>
      <p:sp>
        <p:nvSpPr>
          <p:cNvPr id="7" name="Title 1"/>
          <p:cNvSpPr>
            <a:spLocks noGrp="1"/>
          </p:cNvSpPr>
          <p:nvPr>
            <p:ph type="title"/>
          </p:nvPr>
        </p:nvSpPr>
        <p:spPr>
          <a:xfrm>
            <a:off x="0" y="248675"/>
            <a:ext cx="9144000" cy="673100"/>
          </a:xfrm>
        </p:spPr>
        <p:txBody>
          <a:bodyPr>
            <a:noAutofit/>
          </a:bodyPr>
          <a:lstStyle/>
          <a:p>
            <a:r>
              <a:rPr lang="en-US" sz="3200" b="1" dirty="0">
                <a:solidFill>
                  <a:srgbClr val="0000FF"/>
                </a:solidFill>
              </a:rPr>
              <a:t>Matching stories to graphs- students make posters</a:t>
            </a:r>
          </a:p>
        </p:txBody>
      </p:sp>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4558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normAutofit fontScale="90000"/>
          </a:bodyPr>
          <a:lstStyle/>
          <a:p>
            <a:r>
              <a:rPr lang="en-US">
                <a:solidFill>
                  <a:srgbClr val="0000FF"/>
                </a:solidFill>
                <a:latin typeface="Arial" charset="0"/>
                <a:ea typeface="ＭＳ Ｐゴシック" charset="0"/>
                <a:cs typeface="ＭＳ Ｐゴシック" charset="0"/>
              </a:rPr>
              <a:t>Students work on converting graphs to tables</a:t>
            </a:r>
            <a:r>
              <a:rPr lang="en-US">
                <a:latin typeface="Arial" charset="0"/>
                <a:ea typeface="ＭＳ Ｐゴシック" charset="0"/>
                <a:cs typeface="ＭＳ Ｐゴシック" charset="0"/>
              </a:rPr>
              <a:t>:</a:t>
            </a:r>
          </a:p>
        </p:txBody>
      </p:sp>
      <p:pic>
        <p:nvPicPr>
          <p:cNvPr id="1105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863" y="2032000"/>
            <a:ext cx="8801100" cy="4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31320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cardsetA_G.png"/>
          <p:cNvPicPr/>
          <p:nvPr/>
        </p:nvPicPr>
        <p:blipFill>
          <a:blip r:embed="rId3" cstate="screen">
            <a:extLst>
              <a:ext uri="{28A0092B-C50C-407E-A947-70E740481C1C}">
                <a14:useLocalDpi xmlns:a14="http://schemas.microsoft.com/office/drawing/2010/main"/>
              </a:ext>
            </a:extLst>
          </a:blip>
          <a:stretch>
            <a:fillRect/>
          </a:stretch>
        </p:blipFill>
        <p:spPr>
          <a:xfrm>
            <a:off x="819703" y="2960191"/>
            <a:ext cx="1936096" cy="1513894"/>
          </a:xfrm>
          <a:prstGeom prst="rect">
            <a:avLst/>
          </a:prstGeom>
          <a:ln>
            <a:round/>
          </a:ln>
        </p:spPr>
      </p:pic>
      <p:pic>
        <p:nvPicPr>
          <p:cNvPr id="596" name="cardsetA_E.png"/>
          <p:cNvPicPr/>
          <p:nvPr/>
        </p:nvPicPr>
        <p:blipFill>
          <a:blip r:embed="rId4">
            <a:extLst/>
          </a:blip>
          <a:stretch>
            <a:fillRect/>
          </a:stretch>
        </p:blipFill>
        <p:spPr>
          <a:xfrm>
            <a:off x="774761" y="1296889"/>
            <a:ext cx="1981038" cy="1544226"/>
          </a:xfrm>
          <a:prstGeom prst="rect">
            <a:avLst/>
          </a:prstGeom>
          <a:ln>
            <a:round/>
          </a:ln>
        </p:spPr>
      </p:pic>
      <p:pic>
        <p:nvPicPr>
          <p:cNvPr id="597" name="cardsetA_D.png"/>
          <p:cNvPicPr/>
          <p:nvPr/>
        </p:nvPicPr>
        <p:blipFill>
          <a:blip r:embed="rId5" cstate="screen">
            <a:extLst>
              <a:ext uri="{28A0092B-C50C-407E-A947-70E740481C1C}">
                <a14:useLocalDpi xmlns:a14="http://schemas.microsoft.com/office/drawing/2010/main"/>
              </a:ext>
            </a:extLst>
          </a:blip>
          <a:stretch>
            <a:fillRect/>
          </a:stretch>
        </p:blipFill>
        <p:spPr>
          <a:xfrm>
            <a:off x="870502" y="4636140"/>
            <a:ext cx="1885297" cy="1469595"/>
          </a:xfrm>
          <a:prstGeom prst="rect">
            <a:avLst/>
          </a:prstGeom>
          <a:ln>
            <a:round/>
          </a:ln>
        </p:spPr>
      </p:pic>
      <p:pic>
        <p:nvPicPr>
          <p:cNvPr id="598" name="cardsetB_1.png"/>
          <p:cNvPicPr/>
          <p:nvPr/>
        </p:nvPicPr>
        <p:blipFill>
          <a:blip r:embed="rId6">
            <a:extLst/>
          </a:blip>
          <a:stretch>
            <a:fillRect/>
          </a:stretch>
        </p:blipFill>
        <p:spPr>
          <a:xfrm>
            <a:off x="3162461" y="2960191"/>
            <a:ext cx="3225800" cy="1349296"/>
          </a:xfrm>
          <a:prstGeom prst="rect">
            <a:avLst/>
          </a:prstGeom>
          <a:ln>
            <a:round/>
          </a:ln>
        </p:spPr>
      </p:pic>
      <p:pic>
        <p:nvPicPr>
          <p:cNvPr id="599" name="cardsetB_2.png"/>
          <p:cNvPicPr/>
          <p:nvPr/>
        </p:nvPicPr>
        <p:blipFill>
          <a:blip r:embed="rId7">
            <a:extLst/>
          </a:blip>
          <a:stretch>
            <a:fillRect/>
          </a:stretch>
        </p:blipFill>
        <p:spPr>
          <a:xfrm>
            <a:off x="3162461" y="1369460"/>
            <a:ext cx="3225800" cy="1349296"/>
          </a:xfrm>
          <a:prstGeom prst="rect">
            <a:avLst/>
          </a:prstGeom>
          <a:ln>
            <a:round/>
          </a:ln>
        </p:spPr>
      </p:pic>
      <p:pic>
        <p:nvPicPr>
          <p:cNvPr id="600" name="cardsetB_6.png"/>
          <p:cNvPicPr/>
          <p:nvPr/>
        </p:nvPicPr>
        <p:blipFill>
          <a:blip r:embed="rId8">
            <a:extLst/>
          </a:blip>
          <a:stretch>
            <a:fillRect/>
          </a:stretch>
        </p:blipFill>
        <p:spPr>
          <a:xfrm>
            <a:off x="3162461" y="4474085"/>
            <a:ext cx="3225800" cy="1349296"/>
          </a:xfrm>
          <a:prstGeom prst="rect">
            <a:avLst/>
          </a:prstGeom>
          <a:ln>
            <a:round/>
          </a:ln>
        </p:spPr>
      </p:pic>
      <p:pic>
        <p:nvPicPr>
          <p:cNvPr id="601" name="cardsetC_T.png"/>
          <p:cNvPicPr/>
          <p:nvPr/>
        </p:nvPicPr>
        <p:blipFill>
          <a:blip r:embed="rId9">
            <a:extLst/>
          </a:blip>
          <a:stretch>
            <a:fillRect/>
          </a:stretch>
        </p:blipFill>
        <p:spPr>
          <a:xfrm>
            <a:off x="6565818" y="4375609"/>
            <a:ext cx="1606677" cy="1775940"/>
          </a:xfrm>
          <a:prstGeom prst="rect">
            <a:avLst/>
          </a:prstGeom>
          <a:ln>
            <a:round/>
          </a:ln>
        </p:spPr>
      </p:pic>
      <p:pic>
        <p:nvPicPr>
          <p:cNvPr id="602" name="cardsetC_P.png"/>
          <p:cNvPicPr/>
          <p:nvPr/>
        </p:nvPicPr>
        <p:blipFill>
          <a:blip r:embed="rId10">
            <a:extLst/>
          </a:blip>
          <a:stretch>
            <a:fillRect/>
          </a:stretch>
        </p:blipFill>
        <p:spPr>
          <a:xfrm>
            <a:off x="6565818" y="2617520"/>
            <a:ext cx="1606677" cy="1708796"/>
          </a:xfrm>
          <a:prstGeom prst="rect">
            <a:avLst/>
          </a:prstGeom>
          <a:ln>
            <a:round/>
          </a:ln>
        </p:spPr>
      </p:pic>
      <p:pic>
        <p:nvPicPr>
          <p:cNvPr id="603" name="cardsetC_Q.png"/>
          <p:cNvPicPr/>
          <p:nvPr/>
        </p:nvPicPr>
        <p:blipFill>
          <a:blip r:embed="rId11">
            <a:extLst/>
          </a:blip>
          <a:stretch>
            <a:fillRect/>
          </a:stretch>
        </p:blipFill>
        <p:spPr>
          <a:xfrm>
            <a:off x="6565818" y="890930"/>
            <a:ext cx="1495668" cy="1590731"/>
          </a:xfrm>
          <a:prstGeom prst="rect">
            <a:avLst/>
          </a:prstGeom>
          <a:ln>
            <a:round/>
          </a:ln>
        </p:spPr>
      </p:pic>
      <p:sp>
        <p:nvSpPr>
          <p:cNvPr id="11" name="Rectangle 3"/>
          <p:cNvSpPr>
            <a:spLocks noGrp="1" noChangeArrowheads="1"/>
          </p:cNvSpPr>
          <p:nvPr>
            <p:ph type="title"/>
          </p:nvPr>
        </p:nvSpPr>
        <p:spPr>
          <a:xfrm>
            <a:off x="1299476" y="296748"/>
            <a:ext cx="6888434" cy="685800"/>
          </a:xfrm>
        </p:spPr>
        <p:txBody>
          <a:bodyPr>
            <a:normAutofit/>
          </a:bodyPr>
          <a:lstStyle/>
          <a:p>
            <a:pPr algn="l"/>
            <a:r>
              <a:rPr lang="en-US" sz="3200" b="1" dirty="0">
                <a:solidFill>
                  <a:srgbClr val="0000FF"/>
                </a:solidFill>
              </a:rPr>
              <a:t>Tables are added to the card sort…</a:t>
            </a:r>
          </a:p>
        </p:txBody>
      </p:sp>
      <p:sp>
        <p:nvSpPr>
          <p:cNvPr id="12" name="Rectangle 3"/>
          <p:cNvSpPr txBox="1">
            <a:spLocks noChangeArrowheads="1"/>
          </p:cNvSpPr>
          <p:nvPr/>
        </p:nvSpPr>
        <p:spPr>
          <a:xfrm>
            <a:off x="880133" y="6115442"/>
            <a:ext cx="7285267" cy="624607"/>
          </a:xfrm>
          <a:prstGeom prst="rect">
            <a:avLst/>
          </a:prstGeom>
          <a:solidFill>
            <a:schemeClr val="bg1"/>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000FF"/>
                </a:solidFill>
              </a:rPr>
              <a:t>And the class </a:t>
            </a:r>
            <a:r>
              <a:rPr lang="en-US" sz="3200" b="1" dirty="0" smtClean="0">
                <a:solidFill>
                  <a:srgbClr val="0000FF"/>
                </a:solidFill>
              </a:rPr>
              <a:t>compares </a:t>
            </a:r>
            <a:r>
              <a:rPr lang="en-US" sz="3200" b="1" dirty="0">
                <a:solidFill>
                  <a:srgbClr val="0000FF"/>
                </a:solidFill>
              </a:rPr>
              <a:t>solutions together</a:t>
            </a:r>
          </a:p>
        </p:txBody>
      </p:sp>
      <p:sp>
        <p:nvSpPr>
          <p:cNvPr id="13" name="Rectangle 12"/>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9189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descr="1_3_G1_L02_11_group_work_Paula.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67" y="338667"/>
            <a:ext cx="8348133" cy="62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4810" y="190499"/>
            <a:ext cx="8897441" cy="6497317"/>
          </a:xfrm>
          <a:prstGeom prst="rect">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98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1B3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iversity">
  <a:themeElements>
    <a:clrScheme name="Custom 7">
      <a:dk1>
        <a:sysClr val="windowText" lastClr="000000"/>
      </a:dk1>
      <a:lt1>
        <a:sysClr val="window" lastClr="FFFFFF"/>
      </a:lt1>
      <a:dk2>
        <a:srgbClr val="1F497D"/>
      </a:dk2>
      <a:lt2>
        <a:srgbClr val="EEECE1"/>
      </a:lt2>
      <a:accent1>
        <a:srgbClr val="1B3F65"/>
      </a:accent1>
      <a:accent2>
        <a:srgbClr val="C0504D"/>
      </a:accent2>
      <a:accent3>
        <a:srgbClr val="9BBB59"/>
      </a:accent3>
      <a:accent4>
        <a:srgbClr val="8064A2"/>
      </a:accent4>
      <a:accent5>
        <a:srgbClr val="4BACC6"/>
      </a:accent5>
      <a:accent6>
        <a:srgbClr val="F79646"/>
      </a:accent6>
      <a:hlink>
        <a:srgbClr val="A8132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5040</TotalTime>
  <Words>7647</Words>
  <Application>Microsoft Macintosh PowerPoint</Application>
  <PresentationFormat>On-screen Show (4:3)</PresentationFormat>
  <Paragraphs>919</Paragraphs>
  <Slides>170</Slides>
  <Notes>95</Notes>
  <HiddenSlides>0</HiddenSlides>
  <MMClips>0</MMClips>
  <ScaleCrop>false</ScaleCrop>
  <HeadingPairs>
    <vt:vector size="4" baseType="variant">
      <vt:variant>
        <vt:lpstr>Theme</vt:lpstr>
      </vt:variant>
      <vt:variant>
        <vt:i4>2</vt:i4>
      </vt:variant>
      <vt:variant>
        <vt:lpstr>Slide Titles</vt:lpstr>
      </vt:variant>
      <vt:variant>
        <vt:i4>170</vt:i4>
      </vt:variant>
    </vt:vector>
  </HeadingPairs>
  <TitlesOfParts>
    <vt:vector size="172" baseType="lpstr">
      <vt:lpstr>Office Theme</vt:lpstr>
      <vt:lpstr>University</vt:lpstr>
      <vt:lpstr>PowerPoint Presentation</vt:lpstr>
      <vt:lpstr>The challenge</vt:lpstr>
      <vt:lpstr>How we could help: an example</vt:lpstr>
      <vt:lpstr>The Research &lt;–&gt; Practice synergy</vt:lpstr>
      <vt:lpstr>STEM education: Achievements </vt:lpstr>
      <vt:lpstr>STEM R&amp;D: Failures </vt:lpstr>
      <vt:lpstr>Failures continued</vt:lpstr>
      <vt:lpstr>Underlying causes include</vt:lpstr>
      <vt:lpstr>Mismatched timescales and priorities</vt:lpstr>
      <vt:lpstr>The academic value system </vt:lpstr>
      <vt:lpstr>Three research traditions</vt:lpstr>
      <vt:lpstr>Influence on policy</vt:lpstr>
      <vt:lpstr>The impact&lt;&gt;funding ‘catch’</vt:lpstr>
      <vt:lpstr>The Research &lt;–&gt; Practice synergy</vt:lpstr>
      <vt:lpstr>PowerPoint Presentation</vt:lpstr>
      <vt:lpstr>PowerPoint Presentation</vt:lpstr>
      <vt:lpstr>Moving towards better mathematics education</vt:lpstr>
      <vt:lpstr>My interactions with Shell</vt:lpstr>
      <vt:lpstr>Goals</vt:lpstr>
      <vt:lpstr>Two Examples of Curriculum Change</vt:lpstr>
      <vt:lpstr>Example 1: VCE problem solving and modelling: “Tests worth teaching to”</vt:lpstr>
      <vt:lpstr>Sample problems (images removed)</vt:lpstr>
      <vt:lpstr>Best Times and Worst Times</vt:lpstr>
      <vt:lpstr>What happened?</vt:lpstr>
      <vt:lpstr>Example 2:  Graphics calculators and CAS in exams</vt:lpstr>
      <vt:lpstr>And on to CAS . . .</vt:lpstr>
      <vt:lpstr>Example 3: Building the knowledge base and making it accessible</vt:lpstr>
      <vt:lpstr>“Principles for the Design of Teaching” “Some Experiments in Diagnostic Teaching”  Alan Bell, Ed Studs Maths 1993</vt:lpstr>
      <vt:lpstr>PowerPoint Presentation</vt:lpstr>
      <vt:lpstr>PowerPoint Presentation</vt:lpstr>
      <vt:lpstr>Specific Mathematics Assessments that Reveal Thinking (www.smartvic.com)</vt:lpstr>
      <vt:lpstr>PowerPoint Presentation</vt:lpstr>
      <vt:lpstr>Reflections smart test</vt:lpstr>
      <vt:lpstr>Reflections of complex shapes</vt:lpstr>
      <vt:lpstr>Vertical and horizontal folds</vt:lpstr>
      <vt:lpstr>Oblique folds</vt:lpstr>
      <vt:lpstr>Automated report to teachers</vt:lpstr>
      <vt:lpstr>Aspects of Reflections: ALL need attention</vt:lpstr>
      <vt:lpstr>Issues arising ….</vt:lpstr>
      <vt:lpstr>How to increase impact of academic work in mathematics education</vt:lpstr>
      <vt:lpstr>How to increase impact of academic work in mathematics education</vt:lpstr>
      <vt:lpstr>Happy 50th Birthday to the Shell Centre and many happy returns of the day</vt:lpstr>
      <vt:lpstr>PowerPoint Presentation</vt:lpstr>
      <vt:lpstr>The Fruits of Collaboration, Or,  My decade of Engagement and 25 years of Marriage to the Shell Centre </vt:lpstr>
      <vt:lpstr>I am tempted to ask the main speakers to choose an issue and ask them to balance…**</vt:lpstr>
      <vt:lpstr>Let me explain…</vt:lpstr>
      <vt:lpstr>1940, G.H. Hardy:</vt:lpstr>
      <vt:lpstr>1975, A. H. Schoenfeld:</vt:lpstr>
      <vt:lpstr>PowerPoint Presentation</vt:lpstr>
      <vt:lpstr>2010, Deborah Ball  to Alan Schoenfeld:</vt:lpstr>
      <vt:lpstr>2010, Alan Schoenfeld  to Deborah Ball:</vt:lpstr>
      <vt:lpstr>Hugh, June 15, 1215:</vt:lpstr>
      <vt:lpstr>So what happens when you mix oil and water?</vt:lpstr>
      <vt:lpstr>PowerPoint Presentation</vt:lpstr>
      <vt:lpstr>PowerPoint Presentation</vt:lpstr>
      <vt:lpstr>I’ll leave it to you to figure out which one is me and which is Hugh.</vt:lpstr>
      <vt:lpstr>1991: NSF announces grants to build assessments for the Standards</vt:lpstr>
      <vt:lpstr>From 1992 to the present we had a series of partnerships, starting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 moment I’ll show how closely intertwined the ideas behind the FALs and TRU are. </vt:lpstr>
      <vt:lpstr>What are the properties of classrooms from which students emerge as knowledgeable and resourceful thinkers and problem solvers?</vt:lpstr>
      <vt:lpstr>What are the properties of classrooms from which students emerge as knowledgeable and resourceful thinkers and problem solvers?</vt:lpstr>
      <vt:lpstr>Most of you know that I’ve spent many years working on is problem, and I have what I believe is a pretty compelling theoretical and practical answer…</vt:lpstr>
      <vt:lpstr>I’m going to spare you the details of the R&amp;D that resulted in TRU …</vt:lpstr>
      <vt:lpstr>One way to proceed is to list everything the literature says is important – hundreds and hundreds of things – and then (I am a mathematician!) create equivalence classes.</vt:lpstr>
      <vt:lpstr>Another is to show people videos of classroom practice, and collect their comments.</vt:lpstr>
      <vt:lpstr>The comments always fit into the five equivalence classes</vt:lpstr>
      <vt:lpstr>These are the five dimensions of Teaching for Robust Understanding of Mathematics, or … </vt:lpstr>
      <vt:lpstr>PowerPoint Presentation</vt:lpstr>
      <vt:lpstr>What’s New, What’s Different?</vt:lpstr>
      <vt:lpstr>That is,</vt:lpstr>
      <vt:lpstr>So, What’s the Point??</vt:lpstr>
      <vt:lpstr>Four central points about TRU:</vt:lpstr>
      <vt:lpstr>Four central points about TRU:</vt:lpstr>
      <vt:lpstr>Observe the Lesson Through a Student’s Eyes</vt:lpstr>
      <vt:lpstr>Four central points about TRU:</vt:lpstr>
      <vt:lpstr>Four central points about TRU:</vt:lpstr>
      <vt:lpstr>But we have tools, of course…</vt:lpstr>
      <vt:lpstr>PowerPoint Presentation</vt:lpstr>
      <vt:lpstr>PowerPoint Presentation</vt:lpstr>
      <vt:lpstr>I will first focus on some available tools, and then describe a strategy (and some more tools) we are implementing.</vt:lpstr>
      <vt:lpstr>The Mathematics Assessment Project has produced 100  “Formative Assessment Lessons”  (FALs) to help teachers engage in “diagnostic teaching.”</vt:lpstr>
      <vt:lpstr>There have been more than 7,000,000 lesson downloads.</vt:lpstr>
      <vt:lpstr>PowerPoint Presentation</vt:lpstr>
      <vt:lpstr>Before the lesson devoted to this topic, we give a diagnostic problem as homework:</vt:lpstr>
      <vt:lpstr>PowerPoint Presentation</vt:lpstr>
      <vt:lpstr>The lesson itself begins with a diagnostic task…</vt:lpstr>
      <vt:lpstr>PowerPoint Presentation</vt:lpstr>
      <vt:lpstr>Students are given the chance to annotate and explain…</vt:lpstr>
      <vt:lpstr>Matching stories to graphs- students make posters</vt:lpstr>
      <vt:lpstr>Students work on converting graphs to tables:</vt:lpstr>
      <vt:lpstr>Tables are added to the card sort…</vt:lpstr>
      <vt:lpstr>PowerPoint Presentation</vt:lpstr>
      <vt:lpstr>Now, let’s look at this FAL one dimension at a time. </vt:lpstr>
      <vt:lpstr>PowerPoint Presentation</vt:lpstr>
      <vt:lpstr>PowerPoint Presentation</vt:lpstr>
      <vt:lpstr>PowerPoint Presentation</vt:lpstr>
      <vt:lpstr>PowerPoint Presentation</vt:lpstr>
      <vt:lpstr>PowerPoint Presentation</vt:lpstr>
      <vt:lpstr>The FALs make a BIG difference. </vt:lpstr>
      <vt:lpstr>Separated at Birth?</vt:lpstr>
      <vt:lpstr>And, I learned a HUGE amount from Malcolm and the Shell Centre team,  every step of the way. </vt:lpstr>
      <vt:lpstr>The TRU Math Conversation Guide is designed to foster reflective conversations about instruction.</vt:lpstr>
      <vt:lpstr>PowerPoint Presentation</vt:lpstr>
      <vt:lpstr>. . . and expand the questions,</vt:lpstr>
      <vt:lpstr>The TRU Conversation Guide</vt:lpstr>
      <vt:lpstr>PowerPoint Presentation</vt:lpstr>
      <vt:lpstr>To support collegial observations, </vt:lpstr>
      <vt:lpstr>The TRU Observation Guide</vt:lpstr>
      <vt:lpstr>PowerPoint Presentation</vt:lpstr>
      <vt:lpstr>The first version of the Observation Guide was actually built by San Francisco Unified School District, and it’s being used in a number of school districts across the US.</vt:lpstr>
      <vt:lpstr>Now let me turn to tools for building and supporting TLCs.</vt:lpstr>
      <vt:lpstr>The goal is to help “TRU” a department or TLC, assuming there is administrative and other support.</vt:lpstr>
      <vt:lpstr>There are three tools in development and use:</vt:lpstr>
      <vt:lpstr>This is a workshop, with 3 videos, that allows a department to “discover” the TRU framework by itself.</vt:lpstr>
      <vt:lpstr>Once a TLC “gets” TRU, they often pick a dimension to focus on.</vt:lpstr>
      <vt:lpstr>A TRU video discussion,  with an emphasis on Agency, Ownership, and Identity</vt:lpstr>
      <vt:lpstr>PowerPoint Presentation</vt:lpstr>
      <vt:lpstr>The General Goal:</vt:lpstr>
      <vt:lpstr>Agency:</vt:lpstr>
      <vt:lpstr>Ownership:</vt:lpstr>
      <vt:lpstr>Identity:</vt:lpstr>
      <vt:lpstr>Today’s Goal:</vt:lpstr>
      <vt:lpstr>Part 1 – Just 5 minutes!</vt:lpstr>
      <vt:lpstr>PowerPoint Presentation</vt:lpstr>
      <vt:lpstr>PowerPoint Presentation</vt:lpstr>
      <vt:lpstr>Questions to Consider: Agency, Ownership, and Identity</vt:lpstr>
      <vt:lpstr>PowerPoint Presentation</vt:lpstr>
      <vt:lpstr>PowerPoint Presentation</vt:lpstr>
      <vt:lpstr>For Whole Class or Small Group:  How much ”room” is there for student thinking  and exploration? Can more room be built in?</vt:lpstr>
      <vt:lpstr>For Student Presentations:</vt:lpstr>
      <vt:lpstr>PowerPoint Presentation</vt:lpstr>
      <vt:lpstr>For Whole Class or Small Group:  How much ”room” is there for student thinking  and exploration? Can more room be built in?</vt:lpstr>
      <vt:lpstr>For Student Presentations:</vt:lpstr>
      <vt:lpstr>PowerPoint Presentation</vt:lpstr>
      <vt:lpstr>Here’s our M.O.</vt:lpstr>
      <vt:lpstr>This becomes our routine.</vt:lpstr>
      <vt:lpstr>PowerPoint Presentation</vt:lpstr>
      <vt:lpstr>Here’s a sample page…</vt:lpstr>
      <vt:lpstr>PowerPoint Presentation</vt:lpstr>
      <vt:lpstr>Will these tools help?</vt:lpstr>
      <vt:lpstr>Ask me how things are going, next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Makes for Powerful Classrooms, and How Can We Support Teachers in Creating Them? </dc:title>
  <dc:creator>Alan Schoenfeld</dc:creator>
  <cp:lastModifiedBy>Daniel Pead</cp:lastModifiedBy>
  <cp:revision>404</cp:revision>
  <dcterms:created xsi:type="dcterms:W3CDTF">2014-03-20T16:18:31Z</dcterms:created>
  <dcterms:modified xsi:type="dcterms:W3CDTF">2017-10-04T15:59:04Z</dcterms:modified>
</cp:coreProperties>
</file>